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274" r:id="rId3"/>
    <p:sldId id="275" r:id="rId4"/>
    <p:sldId id="276" r:id="rId5"/>
    <p:sldId id="282" r:id="rId6"/>
    <p:sldId id="283" r:id="rId7"/>
    <p:sldId id="284" r:id="rId8"/>
    <p:sldId id="285" r:id="rId9"/>
    <p:sldId id="286" r:id="rId10"/>
    <p:sldId id="287" r:id="rId11"/>
    <p:sldId id="277" r:id="rId12"/>
    <p:sldId id="278" r:id="rId13"/>
    <p:sldId id="288" r:id="rId14"/>
    <p:sldId id="289" r:id="rId15"/>
    <p:sldId id="290" r:id="rId16"/>
    <p:sldId id="291" r:id="rId17"/>
    <p:sldId id="293" r:id="rId18"/>
    <p:sldId id="292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2" r:id="rId27"/>
    <p:sldId id="308" r:id="rId28"/>
    <p:sldId id="309" r:id="rId29"/>
    <p:sldId id="303" r:id="rId30"/>
    <p:sldId id="304" r:id="rId31"/>
    <p:sldId id="305" r:id="rId32"/>
    <p:sldId id="306" r:id="rId33"/>
    <p:sldId id="307" r:id="rId34"/>
    <p:sldId id="260" r:id="rId35"/>
    <p:sldId id="261" r:id="rId36"/>
    <p:sldId id="262" r:id="rId37"/>
    <p:sldId id="263" r:id="rId38"/>
    <p:sldId id="264" r:id="rId39"/>
    <p:sldId id="265" r:id="rId40"/>
    <p:sldId id="313" r:id="rId41"/>
    <p:sldId id="314" r:id="rId42"/>
    <p:sldId id="312" r:id="rId43"/>
    <p:sldId id="319" r:id="rId44"/>
    <p:sldId id="266" r:id="rId45"/>
    <p:sldId id="267" r:id="rId46"/>
    <p:sldId id="310" r:id="rId47"/>
    <p:sldId id="268" r:id="rId48"/>
    <p:sldId id="269" r:id="rId49"/>
    <p:sldId id="270" r:id="rId50"/>
    <p:sldId id="315" r:id="rId51"/>
    <p:sldId id="316" r:id="rId52"/>
    <p:sldId id="317" r:id="rId53"/>
    <p:sldId id="318" r:id="rId54"/>
    <p:sldId id="271" r:id="rId55"/>
    <p:sldId id="272" r:id="rId56"/>
    <p:sldId id="273" r:id="rId57"/>
    <p:sldId id="320" r:id="rId58"/>
    <p:sldId id="301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74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77274-88E7-4703-B242-1349AC28C146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72F7D-721C-4F11-97B8-107C5FB07B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C9F86-3D81-47B0-81AE-232A7E60939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9812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C9F86-3D81-47B0-81AE-232A7E60939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6654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C9F86-3D81-47B0-81AE-232A7E60939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7488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C9F86-3D81-47B0-81AE-232A7E60939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7887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C9F86-3D81-47B0-81AE-232A7E60939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2062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C9F86-3D81-47B0-81AE-232A7E609397}" type="slidenum">
              <a:rPr lang="ru-RU" smtClean="0"/>
              <a:pPr/>
              <a:t>58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8272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564705E-C9E0-4EF9-9766-2545E5A43B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0035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9364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968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063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3861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870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01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7164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900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860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3476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4AC410B-BD70-41EA-8B34-084EB69FCFF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A25DE-8599-4E7E-8026-C9B9510D3F5D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976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3;&#1072;&#1090;&#1072;&#1096;&#1072;\Desktop\4nNS.mp4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3;&#1072;&#1090;&#1072;&#1096;&#1072;\Desktop\&#1082;%20&#1089;&#1077;&#1084;&#1080;&#1085;&#1072;&#1088;&#1091;%208%20&#1085;&#1086;&#1103;&#1073;&#1088;&#1103;%2022\&#1069;&#1084;&#1086;&#1076;&#1079;&#1080;%20&#1090;&#1072;&#1085;&#1077;&#1094;%20_&#1055;&#1086;&#1074;&#1090;&#1086;&#1088;&#1103;&#1081;%20&#1079;&#1072;%20&#1084;&#1085;&#1086;&#1081;_%20&#1080;&#1083;&#1080;%20_&#1055;&#1077;&#1088;&#1077;&#1090;&#1072;&#1085;&#1094;&#1091;&#1081;%20&#1084;&#1077;&#1085;&#1103;_%20&#1056;&#1072;&#1079;&#1074;&#1080;&#1074;&#1072;&#1102;&#1097;&#1077;&#1077;%20&#1074;&#1080;&#1076;&#1077;&#1086;%20&#1076;&#1083;&#1103;%20&#1076;&#1077;&#1090;&#1077;&#1081;.mp4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u5Z6k97ATQ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s://avidreaders.ru/book/taynaya-opora-privyazannost-v-zhizni-rebenka.html" TargetMode="External"/><Relationship Id="rId3" Type="http://schemas.openxmlformats.org/officeDocument/2006/relationships/hyperlink" Target="https://mel.fm/vospitaniye/psikhologiya/5649103-seven_steps" TargetMode="External"/><Relationship Id="rId7" Type="http://schemas.openxmlformats.org/officeDocument/2006/relationships/hyperlink" Target="https://azbyka.ru/fiction/pyat-yazykov-lyubvi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vidreaders.ru/book/vzryvnoy-rebenok.html" TargetMode="External"/><Relationship Id="rId5" Type="http://schemas.openxmlformats.org/officeDocument/2006/relationships/hyperlink" Target="https://pedsovet.su/metodika/6406_tipy_trudnyh_detey" TargetMode="External"/><Relationship Id="rId4" Type="http://schemas.openxmlformats.org/officeDocument/2006/relationships/hyperlink" Target="https://nsportal.ru/nachalnaya-shkola/psikhologiya/2017/11/27/kak-rabotat-uchitelyu-s-detmi-deviantnogo-povedeniya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4C852F-2E05-4228-AA28-6FCF0DFA0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765" y="1864859"/>
            <a:ext cx="7772400" cy="102149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делать, если …</a:t>
            </a:r>
            <a:endParaRPr lang="en-US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75538" y="6259383"/>
            <a:ext cx="1341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08.11.2022г.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096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683" y="0"/>
            <a:ext cx="8453887" cy="1325563"/>
          </a:xfrm>
        </p:spPr>
        <p:txBody>
          <a:bodyPr>
            <a:normAutofit/>
          </a:bodyPr>
          <a:lstStyle/>
          <a:p>
            <a:pPr lvl="0" algn="ctr"/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Демонстративный тип 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личности</a:t>
            </a:r>
            <a:endParaRPr lang="ru-RU" sz="4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79561" y="1022950"/>
          <a:ext cx="8341744" cy="5212080"/>
        </p:xfrm>
        <a:graphic>
          <a:graphicData uri="http://schemas.openxmlformats.org/drawingml/2006/table">
            <a:tbl>
              <a:tblPr/>
              <a:tblGrid>
                <a:gridCol w="4170872"/>
                <a:gridCol w="4170872"/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Это прекрасный актер и искусный лжец. Его цель — любой ценой оказаться в центре внимания. Остаться в тени — его кошмар. Придуманные им истории невозможно отличить от правды, а симуляция какого-либо заболевания может быть столь искусна, что ошибаются даже врачи. Он постоянно нарушает дисциплину и не способен продумать общую линию поведения. Из-за этого часто получает нарекания и от «отрицательной» группы, и от учителей. В условиях коллектива он адаптироваться самостоятельно не способен.</a:t>
                      </a:r>
                      <a:endParaRPr lang="ru-RU" sz="1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Бесполезно и/или вредно</a:t>
                      </a:r>
                      <a:endParaRPr lang="ru-RU" sz="1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Полезно</a:t>
                      </a:r>
                      <a:endParaRPr lang="ru-RU" sz="1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Проявлять интерес, удивление при рассказах ученика. Назначать руководителем группы учеников (такой ребенок не умеет взаимодействовать: он зациклен на себе). Широко оповещать о наказаниях, порицаниях в адрес ученика: он может безобразничать специально, чтобы прославиться хотя бы так.</a:t>
                      </a:r>
                      <a:endParaRPr lang="ru-RU" sz="1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Привлекать к работе художественной самодеятельности. За каждое достижение поощрять грамотой на линейке, занесением на Доску почета и т.п. Внимательный контроль с целью предотвратить преступление в состоянии аффекта или попытку </a:t>
                      </a:r>
                      <a:r>
                        <a:rPr lang="ru-RU" sz="1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самоубийства</a:t>
                      </a:r>
                      <a:r>
                        <a:rPr lang="ru-RU" sz="19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ru-RU" sz="1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если ребенок все же попал в «отвергаемые».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ый треугольник 30"/>
          <p:cNvSpPr/>
          <p:nvPr/>
        </p:nvSpPr>
        <p:spPr>
          <a:xfrm rot="20640595" flipV="1">
            <a:off x="4572110" y="4895587"/>
            <a:ext cx="1439320" cy="626435"/>
          </a:xfrm>
          <a:prstGeom prst="rtTriangle">
            <a:avLst/>
          </a:prstGeom>
          <a:solidFill>
            <a:srgbClr val="F99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/>
          <p:cNvSpPr/>
          <p:nvPr/>
        </p:nvSpPr>
        <p:spPr>
          <a:xfrm rot="1881661" flipH="1">
            <a:off x="3149805" y="4662099"/>
            <a:ext cx="1309305" cy="573434"/>
          </a:xfrm>
          <a:prstGeom prst="rtTriangle">
            <a:avLst/>
          </a:prstGeom>
          <a:solidFill>
            <a:srgbClr val="F2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ый треугольник 29"/>
          <p:cNvSpPr/>
          <p:nvPr/>
        </p:nvSpPr>
        <p:spPr>
          <a:xfrm rot="20650222" flipH="1">
            <a:off x="4333992" y="3606204"/>
            <a:ext cx="1594797" cy="1127117"/>
          </a:xfrm>
          <a:prstGeom prst="rtTriangle">
            <a:avLst/>
          </a:prstGeom>
          <a:solidFill>
            <a:srgbClr val="8B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ый треугольник 21"/>
          <p:cNvSpPr/>
          <p:nvPr/>
        </p:nvSpPr>
        <p:spPr>
          <a:xfrm rot="1083509">
            <a:off x="3088676" y="3545115"/>
            <a:ext cx="1450126" cy="1127117"/>
          </a:xfrm>
          <a:prstGeom prst="rtTriangle">
            <a:avLst/>
          </a:prstGeom>
          <a:solidFill>
            <a:srgbClr val="BD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0800000">
            <a:off x="3509991" y="3140784"/>
            <a:ext cx="1956920" cy="1656101"/>
          </a:xfrm>
          <a:prstGeom prst="triangle">
            <a:avLst/>
          </a:prstGeom>
          <a:solidFill>
            <a:srgbClr val="FF8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ый треугольник 23"/>
          <p:cNvSpPr/>
          <p:nvPr/>
        </p:nvSpPr>
        <p:spPr>
          <a:xfrm flipH="1" flipV="1">
            <a:off x="5735704" y="2991664"/>
            <a:ext cx="471162" cy="1311265"/>
          </a:xfrm>
          <a:prstGeom prst="rtTriangle">
            <a:avLst/>
          </a:prstGeom>
          <a:solidFill>
            <a:srgbClr val="FFF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ый треугольник 19"/>
          <p:cNvSpPr/>
          <p:nvPr/>
        </p:nvSpPr>
        <p:spPr>
          <a:xfrm rot="375947" flipV="1">
            <a:off x="2823635" y="3005005"/>
            <a:ext cx="462887" cy="1553791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ый треугольник 18"/>
          <p:cNvSpPr/>
          <p:nvPr/>
        </p:nvSpPr>
        <p:spPr>
          <a:xfrm rot="14101694" flipV="1">
            <a:off x="4713798" y="1902943"/>
            <a:ext cx="1506226" cy="6762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3653020" y="1855264"/>
            <a:ext cx="1787905" cy="113177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ый треугольник 16"/>
          <p:cNvSpPr/>
          <p:nvPr/>
        </p:nvSpPr>
        <p:spPr>
          <a:xfrm rot="18271160">
            <a:off x="2874623" y="1932984"/>
            <a:ext cx="1556794" cy="63650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10162" y="638304"/>
            <a:ext cx="6480720" cy="926976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Потребности каждого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D:\User\Downloads\b6636d5eb683461e93b652d468bdb3fe-removebg-preview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3816424" cy="46800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18657083">
            <a:off x="2939480" y="2221095"/>
            <a:ext cx="1329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Доверие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12082" y="2519755"/>
            <a:ext cx="12889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Нужность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 rot="2794961">
            <a:off x="5165379" y="2279359"/>
            <a:ext cx="712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Вера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7748973">
            <a:off x="2505634" y="3301540"/>
            <a:ext cx="10988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Свобода</a:t>
            </a:r>
          </a:p>
        </p:txBody>
      </p:sp>
      <p:sp>
        <p:nvSpPr>
          <p:cNvPr id="9" name="Прямоугольник 8"/>
          <p:cNvSpPr/>
          <p:nvPr/>
        </p:nvSpPr>
        <p:spPr>
          <a:xfrm rot="4352559">
            <a:off x="5445038" y="3310104"/>
            <a:ext cx="1257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Принятие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94256">
            <a:off x="2812776" y="4334707"/>
            <a:ext cx="17689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Эмоциональность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 rot="19718519">
            <a:off x="4490684" y="4235045"/>
            <a:ext cx="1619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Благодарность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79130" y="3084290"/>
            <a:ext cx="15326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Признание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комплименты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похвала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 rot="1816052">
            <a:off x="3284535" y="5007624"/>
            <a:ext cx="1138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Уважение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 rot="19584947">
            <a:off x="4421423" y="4943589"/>
            <a:ext cx="1428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Восхищение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2299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6544" y="1638326"/>
            <a:ext cx="43773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онять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8632" y="3118174"/>
            <a:ext cx="43773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ринять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0720" y="4540644"/>
            <a:ext cx="43773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оддержать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4919" y="1084328"/>
            <a:ext cx="12241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 smtClean="0">
                <a:solidFill>
                  <a:srgbClr val="A8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b="1" dirty="0">
              <a:solidFill>
                <a:srgbClr val="A8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13329" y="2564176"/>
            <a:ext cx="12241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 smtClean="0">
                <a:solidFill>
                  <a:srgbClr val="A8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b="1" dirty="0">
              <a:solidFill>
                <a:srgbClr val="A8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06584" y="3986646"/>
            <a:ext cx="12241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 smtClean="0">
                <a:solidFill>
                  <a:srgbClr val="A8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b="1" dirty="0">
              <a:solidFill>
                <a:srgbClr val="A8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780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903" y="304741"/>
            <a:ext cx="7886700" cy="1705214"/>
          </a:xfrm>
        </p:spPr>
        <p:txBody>
          <a:bodyPr>
            <a:noAutofit/>
          </a:bodyPr>
          <a:lstStyle/>
          <a:p>
            <a:pPr algn="ctr" fontAlgn="base"/>
            <a:r>
              <a:rPr lang="ru-RU" sz="3200" b="1" dirty="0" smtClean="0"/>
              <a:t>Основное решение:</a:t>
            </a:r>
            <a:br>
              <a:rPr lang="ru-RU" sz="3200" b="1" dirty="0" smtClean="0"/>
            </a:br>
            <a:r>
              <a:rPr lang="ru-RU" sz="3200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«знать» ученика, чем он живёт, что ему интересно, как он воспринимает информацию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4014" y="2191109"/>
            <a:ext cx="7661335" cy="377019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Теория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поколений (Н.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Хоув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 В. Штраус)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-телефон</a:t>
            </a:r>
          </a:p>
          <a:p>
            <a:pPr algn="just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клиповое мышление        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инфографика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отивация (удовольствие, одобрение, доверие, партнерство)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934310" y="3942272"/>
            <a:ext cx="612475" cy="163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нфографика и ее преимуществ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8740" y="948906"/>
            <a:ext cx="7806905" cy="496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394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2. Осознанность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4nNS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2806" y="1444992"/>
            <a:ext cx="7052619" cy="4671136"/>
          </a:xfrm>
          <a:prstGeom prst="rect">
            <a:avLst/>
          </a:prstGeom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664234" y="1768415"/>
            <a:ext cx="7919049" cy="39703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вы находитесь в режиме наблюдателя и лишь следите за своими мыслями, они теряют свою власть над вами и перестают причинять боль, так как вы начинаете осознавать, что вы — это не ваши мысли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32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Открытость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Вовлечённость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 процесс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создания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 контроля обучения ценна для современного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школьника.</a:t>
            </a:r>
          </a:p>
          <a:p>
            <a:pPr indent="0" algn="just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Маршрутные листы, листы контроля,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технология формирующего 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критериального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оценивания.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Ю.З.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Гильбух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предложил и описал психолого-педагогическую типологию специфического отставания по учебному предмет. Были описаны три типа отставания по учебному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предмету, в основе которых два критерия: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интенсивность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эффективность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konspekta.net/zdamsamru/baza3/285463746767.files/image04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5942" y="241540"/>
            <a:ext cx="6754482" cy="636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внобедренный треугольник 4"/>
          <p:cNvSpPr/>
          <p:nvPr/>
        </p:nvSpPr>
        <p:spPr>
          <a:xfrm rot="5400000">
            <a:off x="4515928" y="6103188"/>
            <a:ext cx="224286" cy="181155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979543" y="4832231"/>
            <a:ext cx="224286" cy="181155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104735" y="4820729"/>
            <a:ext cx="224286" cy="181155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2120660" y="4803477"/>
            <a:ext cx="224286" cy="181155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Типология неуспевающих Ю.З. </a:t>
            </a:r>
            <a:r>
              <a:rPr lang="ru-RU" sz="3200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Гильбух</a:t>
            </a:r>
            <a:r>
              <a:rPr lang="ru-RU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68265" y="1566383"/>
            <a:ext cx="7886700" cy="4351338"/>
          </a:xfrm>
        </p:spPr>
        <p:txBody>
          <a:bodyPr>
            <a:normAutofit/>
          </a:bodyPr>
          <a:lstStyle/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учащиеся с низкой интенсивностью учебной деятельности;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учащиеся с низкой эффективностью учебной деятельности;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низкой интенсивностью и эффективностью.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1052736"/>
            <a:ext cx="6681298" cy="86409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Классификация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«по причине»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37403" y="1876697"/>
            <a:ext cx="7272808" cy="4032448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Дети с нарушениями в 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сфере общения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: это и причина, и проявление отклонений в их развитии.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Дети с нарушением 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эмоциональной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сферы (крайне возбудимые или апатичные, аутичные).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Дети с нарушениями 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интеллекта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(низкий уровень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ПСИ, ПУУД).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Дети с нарушением 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волевой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сферы (упрямые и своевольные или, наоборот, безвольные и безразличные).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6140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А.М.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Гельмонт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выделил три вида неуспеваемости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2770" y="2024033"/>
            <a:ext cx="7886700" cy="4351338"/>
          </a:xfrm>
        </p:spPr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зависимости от количества учебных предметов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устойчивости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отставания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глубокое отставание — по многим или по всем учебным предметам длительное время;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частичная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но относительно стойкая неуспеваемость — по одному–трем наиболее сложным предметам (как правило, русский и иностранный языки, математика);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неуспеваемость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эпизодическая — то по одному, то по другому предмету, относительно легко преодолеваемая.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Нейропсихологический подход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Данный подход к диагностике и коррекции школьных трудностей состоит в том, что последние рассматриваются как результат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дефицитарности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(недостаточности) развития отдельных мозговых структур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Нейропсихологи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утверждают, что нарушение межполушарного взаимодействия является одной из причин трудностей в обучении.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 descr="https://fs-thb03.getcourse.ru/fileservice/file/thumbnail/h/bb8aafde01af9a1f56d8d4810ff59427.webp/s/s1200x/a/27502/sc/34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68" name="AutoShape 4" descr="https://fs-thb03.getcourse.ru/fileservice/file/thumbnail/h/bb8aafde01af9a1f56d8d4810ff59427.webp/s/s1200x/a/27502/sc/34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70" name="AutoShape 6" descr="https://fs-thb03.getcourse.ru/fileservice/file/thumbnail/h/bb8aafde01af9a1f56d8d4810ff59427.webp/s/s1200x/a/27502/sc/34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72" name="AutoShape 8" descr="https://fs-thb03.getcourse.ru/fileservice/file/thumbnail/h/bb8aafde01af9a1f56d8d4810ff59427.webp/s/s1200x/a/27502/sc/34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74" name="AutoShape 10" descr="https://fs-thb03.getcourse.ru/fileservice/file/thumbnail/h/bb8aafde01af9a1f56d8d4810ff59427.webp/s/s1200x/a/27502/sc/34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247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520" y="430333"/>
            <a:ext cx="6499374" cy="592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Признаки слабого межполушарного взаимодействия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Происходит неправильная обработка информации и у ребенка возникают сложности в обучении:</a:t>
            </a:r>
          </a:p>
          <a:p>
            <a:pPr lvl="0" indent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письме;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устной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запоминании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сложности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счете как в письменном, так и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устном;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сложность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восприятии учебной информации.</a:t>
            </a:r>
          </a:p>
          <a:p>
            <a:pPr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Признаки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несформированности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межполушарного взаимодействия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зеркальное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написание букв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цифр;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логопедические отклонения;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неловкость движений;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агрессия;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плохая память;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мотивации;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инфантильность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Эмодзи танец _Повторяй за мной_ или _Перетанцуй меня_ Развивающее видео для детей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1766" y="1043795"/>
            <a:ext cx="8553570" cy="4811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8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Межполушарное взаимодействие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0777" y="3105835"/>
            <a:ext cx="5167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https://www.youtube.com/watch?v=Mu5Z6k97ATQ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Тест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держит одну руку за спиной. Взрослый притрагивается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фалангам пальцев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фаланге любого пальца, кроме большого, всего 8 вариантов) в произвольном порядке. Ребенок должен показать большим пальцем на другой руке, к какой фаланге какого пальца было прикосновение.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5283" y="3790765"/>
            <a:ext cx="7886700" cy="2279666"/>
          </a:xfrm>
        </p:spPr>
        <p:txBody>
          <a:bodyPr/>
          <a:lstStyle/>
          <a:p>
            <a:pPr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ребенок дал неправильных ответов более 30%, то это говорит о том, что он предрасположен 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дислексии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дисграфии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Более 30% ошибок свидетельствует о наличии нарушения межполушарного взаимодействия.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ÐÐ°ÑÑÐ¸Ð½ÐºÐ¸ Ð¿Ð¾ Ð·Ð°Ð¿ÑÐ¾ÑÑ Ð¼Ð¾Ð·Ð³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32502" y="191520"/>
            <a:ext cx="5723890" cy="3634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728" y="873785"/>
            <a:ext cx="8356256" cy="469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92158" y="980728"/>
            <a:ext cx="7128792" cy="86409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Дети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могут быть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92158" y="1628800"/>
            <a:ext cx="7128792" cy="4248473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Социально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запущенными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(не могут адаптироваться в обществе, так как их никто этому не учил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 algn="just"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Педагогически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запущенными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(мотивация родителей (говорю-делаю)).</a:t>
            </a:r>
          </a:p>
          <a:p>
            <a:pPr lvl="0" algn="just"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Заброшенными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(родители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совершенно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интересуются ребенком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 algn="just">
              <a:spcBef>
                <a:spcPts val="0"/>
              </a:spcBef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Гиперопекаемыми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(с них ничего не требуют, а все их требования выполняются молниеносно и беспрекословно; в разговорах с ребенком родители противопоставляют его окружающим как существо высшего порядка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="" xmlns:p14="http://schemas.microsoft.com/office/powerpoint/2010/main" val="1526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338138"/>
            <a:ext cx="6438900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57175"/>
            <a:ext cx="655320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Передай предмет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2" name="Picture 2" descr="Микс &quot;Качество&quot; Маленькая игрушка в асс. Пакет 120шт. « Каталог « Страна  игруше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4792" y="1468691"/>
            <a:ext cx="4282258" cy="4923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Толкушки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0" name="Picture 2" descr="Женская ладонь касается ладони. Дай пять. Isolated , Артикул: 158186536 |  Artzakaz.p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1819" y="1498669"/>
            <a:ext cx="6866626" cy="4848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0130" y="225383"/>
            <a:ext cx="8122508" cy="428625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Феноменология трудностей в обучении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624" y="785811"/>
          <a:ext cx="8114013" cy="59445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56536"/>
                <a:gridCol w="5657477"/>
              </a:tblGrid>
              <a:tr h="3299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ФЕНОМЕНОЛОГИЯ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ВОЗМОЖНЫЕ ПСИХОЛОГИЧЕСКИЕ ПРИЧИНЫ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1788">
                <a:tc>
                  <a:txBody>
                    <a:bodyPr/>
                    <a:lstStyle/>
                    <a:p>
                      <a:pPr algn="just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письменных работах пропускает буквы 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Низкий уровень развития фонематического слуха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Слабая концентрация внимания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Несформированность приемов самоконтроля и</a:t>
                      </a:r>
                      <a:r>
                        <a:rPr lang="ru-RU" sz="15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др.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16997">
                <a:tc>
                  <a:txBody>
                    <a:bodyPr/>
                    <a:lstStyle/>
                    <a:p>
                      <a:pPr algn="just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Неразвитость орфографической зоркости 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Низкий уровень развития произвольности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Несформированность приемов учебной деятельности (самоконтроля, умения действовать по правилу)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Низкий уровень объема и распределения внимания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Низкий уровень развития кратковременной памяти и др.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4393">
                <a:tc>
                  <a:txBody>
                    <a:bodyPr/>
                    <a:lstStyle/>
                    <a:p>
                      <a:pPr algn="just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Невнимателен и рассеян 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Низкий уровень развития произвольности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Низкий уровень объема внимания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Низкий уровень концентрации и устойчивости внимания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Преобладающая мотивация учения — игровая и др.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16997">
                <a:tc>
                  <a:txBody>
                    <a:bodyPr/>
                    <a:lstStyle/>
                    <a:p>
                      <a:pPr algn="just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Трудно понимает объяснение с первого раза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Несформированность приемов учебной деятельности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Слабая концентрация внимания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Низкий уровень развития восприятия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Низкий уровень развития произвольности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Низкий уровень развития общего интеллекта и др.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4393">
                <a:tc>
                  <a:txBody>
                    <a:bodyPr/>
                    <a:lstStyle/>
                    <a:p>
                      <a:pPr algn="just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Постоянная грязь в тетради 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Слабое развитие тонкой моторики пальцев рук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Несформированность приемов учебной деятельности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Недостаточный объем внимания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Низкий уровень развития кратковременной памяти и др.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10746" y="285750"/>
            <a:ext cx="8262551" cy="428625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Восприятие и внимание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367" y="922638"/>
            <a:ext cx="8377881" cy="4563762"/>
          </a:xfrm>
        </p:spPr>
        <p:txBody>
          <a:bodyPr>
            <a:noAutofit/>
          </a:bodyPr>
          <a:lstStyle/>
          <a:p>
            <a:pPr algn="just" eaLnBrk="1" hangingPunct="1">
              <a:buFontTx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Восприятие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основной познавательный процесс чувственного отражения действительности, ее предметов и явлений при их непосредственном воздействии на органы чувств. Восприятие является основой мышления.</a:t>
            </a:r>
          </a:p>
          <a:p>
            <a:pPr algn="just" eaLnBrk="1" hangingPunct="1">
              <a:buFontTx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Внимание –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форма организации познавательной деятельности, избирательная направленность сознания на определенный объект, внешний или внутренний. Выделяют три вида внимания: непроизвольное, произвольное и послепроизвольное.</a:t>
            </a:r>
          </a:p>
          <a:p>
            <a:pPr algn="just" eaLnBrk="1" hangingPunct="1">
              <a:buFontTx/>
              <a:buNone/>
              <a:defRPr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 одно психическое явление невозможно вне связи с вниманием.</a:t>
            </a:r>
          </a:p>
          <a:p>
            <a:pPr algn="just" eaLnBrk="1" hangingPunct="1">
              <a:buFontTx/>
              <a:buNone/>
              <a:defRPr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 eaLnBrk="1" hangingPunct="1"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!!!  Установлена положительная связь между свойствами внимания (устойчивость, сосредоточенность, переключение, объем, распределение) и успехами в учебе.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4228" y="285750"/>
            <a:ext cx="8377880" cy="428625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Мышление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8324" y="1125538"/>
            <a:ext cx="8526162" cy="5497684"/>
          </a:xfrm>
        </p:spPr>
        <p:txBody>
          <a:bodyPr>
            <a:normAutofit/>
          </a:bodyPr>
          <a:lstStyle/>
          <a:p>
            <a:pPr algn="just" eaLnBrk="1" hangingPunct="1"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Мышление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познавательный процесс, обобщенно и опосредованно отражающий отношения предметов и явлений, законы объективного мира.</a:t>
            </a:r>
          </a:p>
          <a:p>
            <a:pPr algn="just" eaLnBrk="1" hangingPunct="1"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Формы мышления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понятия, суждения, умозаключения.</a:t>
            </a:r>
          </a:p>
          <a:p>
            <a:pPr algn="just" eaLnBrk="1" hangingPunct="1"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Операции мышления:</a:t>
            </a:r>
          </a:p>
          <a:p>
            <a:pPr algn="just" eaLnBrk="1" hangingPunct="1">
              <a:buFont typeface="Comic Sans MS" pitchFamily="66" charset="0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</a:t>
            </a:r>
          </a:p>
          <a:p>
            <a:pPr algn="just" eaLnBrk="1" hangingPunct="1">
              <a:buFont typeface="Comic Sans MS" pitchFamily="66" charset="0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Синтез</a:t>
            </a:r>
          </a:p>
          <a:p>
            <a:pPr algn="just" eaLnBrk="1" hangingPunct="1">
              <a:buFont typeface="Comic Sans MS" pitchFamily="66" charset="0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Сравнение</a:t>
            </a:r>
          </a:p>
          <a:p>
            <a:pPr algn="just" eaLnBrk="1" hangingPunct="1">
              <a:buFont typeface="Comic Sans MS" pitchFamily="66" charset="0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Абстрагирование</a:t>
            </a:r>
          </a:p>
          <a:p>
            <a:pPr algn="just" eaLnBrk="1" hangingPunct="1">
              <a:buFont typeface="Comic Sans MS" pitchFamily="66" charset="0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Обобщение</a:t>
            </a:r>
          </a:p>
          <a:p>
            <a:pPr algn="just" eaLnBrk="1" hangingPunct="1">
              <a:buFont typeface="Comic Sans MS" pitchFamily="66" charset="0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Конкретизация</a:t>
            </a:r>
          </a:p>
          <a:p>
            <a:pPr algn="just" eaLnBrk="1" hangingPunct="1">
              <a:buFont typeface="Comic Sans MS" pitchFamily="66" charset="0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Классификация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6605" y="428625"/>
            <a:ext cx="8303741" cy="71437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Упражнения для тренировки и развития операций мышления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571625"/>
            <a:ext cx="8043862" cy="412591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Классификация</a:t>
            </a:r>
          </a:p>
          <a:p>
            <a:pPr algn="just" eaLnBrk="1" hangingPunct="1"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Вам даны группы слов. Четыре из них объединены общим признаком. Пятое слово к ним не относится. Найдите лишнее слово</a:t>
            </a:r>
          </a:p>
          <a:p>
            <a:pPr algn="just" eaLnBrk="1" hangingPunct="1">
              <a:buFont typeface="Comic Sans MS" pitchFamily="66" charset="0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Приставка, предлог, суффикс, окончание, корень</a:t>
            </a:r>
          </a:p>
          <a:p>
            <a:pPr algn="just" eaLnBrk="1" hangingPunct="1">
              <a:buFont typeface="Comic Sans MS" pitchFamily="66" charset="0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Треугольник, отрезок, длина, квадрат, круг</a:t>
            </a:r>
          </a:p>
          <a:p>
            <a:pPr algn="just" eaLnBrk="1" hangingPunct="1">
              <a:buFont typeface="Comic Sans MS" pitchFamily="66" charset="0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Дождь, снег, осадки, иней, град</a:t>
            </a:r>
          </a:p>
          <a:p>
            <a:pPr algn="just" eaLnBrk="1" hangingPunct="1">
              <a:buFont typeface="Comic Sans MS" pitchFamily="66" charset="0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Запятая, точка, двоеточие, союз, тире</a:t>
            </a:r>
          </a:p>
          <a:p>
            <a:pPr algn="just" eaLnBrk="1" hangingPunct="1">
              <a:buFont typeface="Comic Sans MS" pitchFamily="66" charset="0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Темный, светлый, голубой, яркий, тусклый</a:t>
            </a:r>
          </a:p>
          <a:p>
            <a:pPr eaLnBrk="1" hangingPunct="1">
              <a:buFontTx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96561" y="428625"/>
            <a:ext cx="8501449" cy="7143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Упражнения для тренировки и развития операций мышления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227" y="1714500"/>
            <a:ext cx="8419070" cy="2357438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Классификация + Помехоустойчивость</a:t>
            </a:r>
          </a:p>
          <a:p>
            <a:pPr algn="just" eaLnBrk="1" hangingPunct="1"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Вам даны группы словосочетаний. Три из них объединены общим признаком. Четвертое словосочетание к ним не относится. Найдите лишнее словосочетание </a:t>
            </a:r>
          </a:p>
          <a:p>
            <a:pPr eaLnBrk="1" hangingPunct="1">
              <a:buFontTx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956" t="5682" r="19695" b="39075"/>
          <a:stretch>
            <a:fillRect/>
          </a:stretch>
        </p:blipFill>
        <p:spPr>
          <a:xfrm>
            <a:off x="535914" y="717078"/>
            <a:ext cx="8083053" cy="565900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1340768"/>
            <a:ext cx="7128792" cy="926976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Классификация типов личности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«трудных»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детей Г.И.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Мазурова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20150" y="2564904"/>
            <a:ext cx="7272808" cy="3456385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Возбудимый тип личности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Неуправляемый тип личности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Упорный тип личности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Активный тип личности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Демонстративный тип личности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Безвольный тип личности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9752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8257" y="512224"/>
            <a:ext cx="4212688" cy="590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80" y="748320"/>
            <a:ext cx="8434986" cy="54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125" y="577969"/>
            <a:ext cx="7660256" cy="549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500332" y="1802922"/>
            <a:ext cx="8298611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Распредели числа на группы разными способами: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321, 1, 21, 312, 2, 20, 323, 3, 22, 324, 4, 325, 23, 326, 5, 24, 327, 6, 25, 328, 7, 26, 8, 27, 9, 28.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428625"/>
            <a:ext cx="6870700" cy="714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dirty="0" smtClean="0"/>
              <a:t>Упражнения для тренировки и развития операций мышления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428750"/>
            <a:ext cx="7358062" cy="4357688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Способность к анализу и синтезу</a:t>
            </a:r>
          </a:p>
          <a:p>
            <a:pPr algn="just" eaLnBrk="1" hangingPunct="1"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Способность к анализу можно выявить следующим образом:</a:t>
            </a: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слова по составу</a:t>
            </a: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предложения по членам предложения</a:t>
            </a: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условии задачи на известные и неизвестные элементы</a:t>
            </a: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Текст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«Анаграмма»</a:t>
            </a:r>
          </a:p>
          <a:p>
            <a:pPr eaLnBrk="1" hangingPunct="1">
              <a:buFontTx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96561" y="428625"/>
            <a:ext cx="8501449" cy="7143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Упражнения для тренировки и развития операций мышления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428625"/>
            <a:ext cx="6870700" cy="714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dirty="0" smtClean="0"/>
              <a:t>Упражнения для тренировки и развития операций мышления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7751" y="1342768"/>
            <a:ext cx="8427308" cy="530092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АНАГРАММЫ</a:t>
            </a:r>
          </a:p>
          <a:p>
            <a:pPr algn="just" eaLnBrk="1" hangingPunct="1">
              <a:buFontTx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Цель: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выявить наличие или отсутствие у школьников теоретического анализа и синтеза</a:t>
            </a:r>
          </a:p>
          <a:p>
            <a:pPr algn="just" eaLnBrk="1" hangingPunct="1">
              <a:buFontTx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                 В Ц Т Е К О </a:t>
            </a:r>
          </a:p>
          <a:p>
            <a:pPr algn="just" eaLnBrk="1" hangingPunct="1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Л К Б У И Н А К </a:t>
            </a:r>
          </a:p>
          <a:p>
            <a:pPr algn="just" eaLnBrk="1" hangingPunct="1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А И Г Ф Р У</a:t>
            </a:r>
          </a:p>
          <a:p>
            <a:pPr algn="just" eaLnBrk="1" hangingPunct="1">
              <a:buFontTx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                 Л И П А + Н О Т А </a:t>
            </a:r>
          </a:p>
          <a:p>
            <a:pPr algn="just" eaLnBrk="1" hangingPunct="1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Д О + К Р О Л И К</a:t>
            </a:r>
          </a:p>
          <a:p>
            <a:pPr algn="just" eaLnBrk="1" hangingPunct="1"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Ж А Р + П И </a:t>
            </a:r>
          </a:p>
          <a:p>
            <a:pPr eaLnBrk="1" hangingPunct="1">
              <a:buFontTx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AutoNum type="arabicPeriod" startAt="3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ТЕКСТЫ-АНАГРАММЫ</a:t>
            </a:r>
          </a:p>
          <a:p>
            <a:pPr eaLnBrk="1" hangingPunct="1">
              <a:buFontTx/>
              <a:buAutoNum type="arabicPeriod" startAt="3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                      ТЕКСТЫ С ПРОПУСКАМИ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96561" y="428625"/>
            <a:ext cx="8501449" cy="7143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Упражнения для тренировки и развития операций мышления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733245"/>
            <a:ext cx="7886700" cy="5443718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цыЗай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аяЗц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чьюон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дихот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оп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лямоп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сёамл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зеб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растха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оге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дысле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мыпряе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ромУт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трасха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чинаетна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татьпу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ледыс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тниОхоки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миса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таютпуся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оп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войнымд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дамсле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дивутсяляю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росхитти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цайза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аяцз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ен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малуд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тртьхи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но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амс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севго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сябоит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0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428625"/>
            <a:ext cx="6870700" cy="714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dirty="0" smtClean="0"/>
              <a:t>Упражнения для тренировки и развития операций мышления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143000"/>
            <a:ext cx="7358062" cy="535781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ГЕОМЕТРИЧЕСКОЕ СЛОЖЕНИЕ</a:t>
            </a:r>
          </a:p>
          <a:p>
            <a:pPr algn="ctr" eaLnBrk="1" hangingPunct="1">
              <a:buFontTx/>
              <a:buNone/>
            </a:pP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Рисунок 3" descr="Геометрическое сло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774" y="1993900"/>
            <a:ext cx="6759790" cy="459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6561" y="428625"/>
            <a:ext cx="8501449" cy="7143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Упражнения для тренировки и развития операций мышления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428625"/>
            <a:ext cx="6870700" cy="714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dirty="0" smtClean="0"/>
              <a:t>Упражнения для тренировки и развития операций мышления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143000"/>
            <a:ext cx="7358063" cy="542925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СКРЫТЫЕ ФИГУРЫ</a:t>
            </a:r>
          </a:p>
          <a:p>
            <a:pPr algn="ctr" eaLnBrk="1" hangingPunct="1">
              <a:buFontTx/>
              <a:buNone/>
            </a:pP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Рисунок 4" descr="Скрыт.фигуры,инстук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928813"/>
            <a:ext cx="70723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6561" y="428625"/>
            <a:ext cx="8501449" cy="7143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Упражнения для тренировки и развития операций мышления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428625"/>
            <a:ext cx="6870700" cy="714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dirty="0" smtClean="0"/>
              <a:t>Упражнения для тренировки и развития операций мышления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143000"/>
            <a:ext cx="7358062" cy="50006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АНАЛОГИИ</a:t>
            </a:r>
          </a:p>
          <a:p>
            <a:pPr algn="just" eaLnBrk="1" hangingPunct="1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выявление у учащихся умения определять отношения между понятиями или связи между явлениями и понятиями</a:t>
            </a:r>
          </a:p>
          <a:p>
            <a:pPr algn="just">
              <a:buFontTx/>
              <a:buNone/>
            </a:pPr>
            <a:r>
              <a:rPr lang="ru-RU" sz="1600" dirty="0" smtClean="0"/>
              <a:t>         </a:t>
            </a:r>
            <a:r>
              <a:rPr lang="ru-RU" sz="1600" b="1" i="1" dirty="0" smtClean="0"/>
              <a:t>Отношения между понятиями (словами)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синонимы (равнозначные):  холод-мороз  огонь-пламя  локоны-кудри 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антонимы (противоположные):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чёрный-белый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потолок-пол  холодно-жарко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вид-род (слово-категория):  берёза-дерево стул-мебель физика-наука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часть-целое:  плавник-рыба  ветка-дерево  лист-книга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причина-следствие:  тренировка-сила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лень-слабый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испуг-бегство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последовательность (цепочка):  вторник-среда  буква-слово  67-68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функциональные (деловые): учитель-ученик игла-ткань повар-кухня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доктор-лечить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вид-вид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рядоположность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): ромашка-роза  тополь-берёза  А-Г</a:t>
            </a:r>
          </a:p>
          <a:p>
            <a:pPr algn="ctr" eaLnBrk="1" hangingPunct="1">
              <a:buFontTx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96561" y="428625"/>
            <a:ext cx="8501449" cy="7143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Упражнения для тренировки и развития операций мышления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397" y="0"/>
            <a:ext cx="7886700" cy="1325563"/>
          </a:xfrm>
        </p:spPr>
        <p:txBody>
          <a:bodyPr/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Возбудимый тип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личности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26209" y="1155940"/>
          <a:ext cx="8126084" cy="5535050"/>
        </p:xfrm>
        <a:graphic>
          <a:graphicData uri="http://schemas.openxmlformats.org/drawingml/2006/table">
            <a:tbl>
              <a:tblPr/>
              <a:tblGrid>
                <a:gridCol w="4063042"/>
                <a:gridCol w="4063042"/>
              </a:tblGrid>
              <a:tr h="174580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Стремится к лидерству, ради чего проявляет активность в коллективе. Может нагрубить учителю, нарушить прямое распоряжение и т.п. Последствия поступков прогнозирует плохо, но, сообразив, что «зарвался», дает обещание исправиться и некоторое время ведет себя хорошо, однако вскоре принимается за свое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Бесполезно и/или вредно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Полезно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06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Поручать ему руководить группой или звеном: он начнет конфликтовать с окружающими или пытаться извлечь из ситуации личную выгоду. Воздействовать с помощью убеждения: такой ребенок не прислушивается к аргументам.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Волевое, твердое обращение: такие дети признают только «силу». Общественно полезный труд, требующий внимания, усилий, планомерности, но при этом, по возможности, связанный с интересами ребенка: например, подготовить обзор спортивных новостей, сбор информации о каком-либо техническом новшестве. Поощрения.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750" y="1086928"/>
            <a:ext cx="7893169" cy="477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453" y="776377"/>
            <a:ext cx="8143336" cy="535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751" y="957531"/>
            <a:ext cx="7599872" cy="517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761" y="497289"/>
            <a:ext cx="7878642" cy="581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428625"/>
            <a:ext cx="6870700" cy="714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dirty="0" smtClean="0"/>
              <a:t>Упражнения для тренировки и развития операций мышления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143000"/>
            <a:ext cx="7358062" cy="50006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ШЕСТИКЛЕТОЧНЫЕ ЛОГИКОНЫ</a:t>
            </a:r>
          </a:p>
          <a:p>
            <a:pPr algn="just" eaLnBrk="1" hangingPunct="1"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Сравнивая информацию в верхних клетках и в нижних, найдите в ней логическую связь. Заполните пустую клетку.</a:t>
            </a:r>
          </a:p>
          <a:p>
            <a:pPr algn="just" eaLnBrk="1" hangingPunct="1"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algn="just" eaLnBrk="1" hangingPunct="1">
              <a:buFontTx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5875" y="2643188"/>
          <a:ext cx="6929487" cy="16430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09829"/>
                <a:gridCol w="2309829"/>
                <a:gridCol w="2309829"/>
              </a:tblGrid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белый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нос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сел</a:t>
                      </a:r>
                      <a:endParaRPr lang="ru-RU" sz="3600" dirty="0"/>
                    </a:p>
                  </a:txBody>
                  <a:tcPr/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err="1" smtClean="0"/>
                        <a:t>п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с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?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96561" y="428625"/>
            <a:ext cx="8501449" cy="7143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Упражнения для тренировки и развития операций мышления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695" t="23044" r="19695" b="12241"/>
          <a:stretch>
            <a:fillRect/>
          </a:stretch>
        </p:blipFill>
        <p:spPr>
          <a:xfrm>
            <a:off x="1037677" y="313551"/>
            <a:ext cx="7280651" cy="621905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Причинно-следственные связи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 предложение и укажи причину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следствие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поздно лёг спать, потому что ….</a:t>
            </a:r>
          </a:p>
          <a:p>
            <a:pPr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человек заболел, то …..</a:t>
            </a:r>
          </a:p>
          <a:p>
            <a:pPr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Из-за  ….  Земли вокруг своей оси происходит ….. дня и ночи</a:t>
            </a:r>
          </a:p>
          <a:p>
            <a:pPr indent="0"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Например: Если дует ветер(причина), то на море волны(следствие).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526211"/>
            <a:ext cx="7886700" cy="5650752"/>
          </a:xfrm>
        </p:spPr>
        <p:txBody>
          <a:bodyPr/>
          <a:lstStyle/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Найдите пары понятий, которые находятся между собой в причинно– следственных отношениях:</a:t>
            </a:r>
          </a:p>
          <a:p>
            <a:pPr algn="just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а) 1-образование льда, 2- север, 3- мороз, 4- погода, 5- снег</a:t>
            </a:r>
          </a:p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б) 1- кипение воды, 2- образование пара, 3- жара, 4- кастрюля, 5- солнце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спасибо за внимание и попытку понимания парк горького: 1 тыс изображений  найдено в Яндекс.Картинках | Иллюстрации цирка, Артбуки, Смешные открыт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9962" y="833514"/>
            <a:ext cx="6984776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Полезные ссылки: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7 шагов для исправления трудных детей от Людмилы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Петрановской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/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3"/>
              </a:rPr>
              <a:t>https://mel.fm/vospitaniye/psikhologiya/5649103-seven_steps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Как работать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учителям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детьми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поведения</a:t>
            </a:r>
          </a:p>
          <a:p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4"/>
              </a:rPr>
              <a:t>https://nsportal.ru/nachalnaya-shkola/psikhologiya/2017/11/27/kak-rabotat-uchitelyu-s-detmi-deviantnogo-povedeniya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Типы «трудных детей» и способы работы с ними. Что вредно и полезно в работе с «трудными детьми» того или иного типа?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5"/>
              </a:rPr>
              <a:t>https://pedsovet.su/metodika/6406_tipy_trudnyh_detey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Книга «Взрывной ребенок»  Росс В. Грин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https://avidreaders.ru/book/vzryvnoy-rebenok.html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Книга «Пять языков любви» Гэри Чепмен</a:t>
            </a:r>
          </a:p>
          <a:p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7"/>
              </a:rPr>
              <a:t>https://azbyka.ru/fiction/pyat-yazykov-lyubvi/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Книга «Тайная опора. Привязанность в жизни ребёнка» Людмила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Петрановская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8"/>
              </a:rPr>
              <a:t>https://avidreaders.ru/book/taynaya-opora-privyazannost-v-zhizni-rebenka.html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191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903" y="0"/>
            <a:ext cx="7886700" cy="1325563"/>
          </a:xfrm>
        </p:spPr>
        <p:txBody>
          <a:bodyPr>
            <a:normAutofit/>
          </a:bodyPr>
          <a:lstStyle/>
          <a:p>
            <a:pPr lvl="0" algn="ctr"/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Неуправляемый тип 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личности</a:t>
            </a:r>
            <a:endParaRPr lang="ru-RU" sz="4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17585" y="1264488"/>
          <a:ext cx="8177842" cy="5227320"/>
        </p:xfrm>
        <a:graphic>
          <a:graphicData uri="http://schemas.openxmlformats.org/drawingml/2006/table">
            <a:tbl>
              <a:tblPr/>
              <a:tblGrid>
                <a:gridCol w="4088921"/>
                <a:gridCol w="4088921"/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Импульсивен и крайне конфликтен. Он постоянно создает вокруг себя нервную среду, ссорится и проявляет грубость и агрессивность. Готов выполнить любое поручение лидера «отрицательной» группы, но сам лидером не является из-за полной непредсказуемости своего поведения и неспособности следовать правилам любой среды. Нерасчетлив и неспособен прогнозировать. Он просто хочет доминировать и ни перед чем не останавливается ради этого.</a:t>
                      </a:r>
                      <a:endParaRPr lang="ru-RU" sz="1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Бесполезно и/или вредно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Полезно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Страх перед кабинетом директора или детской комнатой полиции отсутствует: подросток этого типа не понимает степени </a:t>
                      </a:r>
                      <a:r>
                        <a:rPr lang="ru-RU" sz="1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асоциальности</a:t>
                      </a:r>
                      <a:r>
                        <a:rPr lang="ru-RU" sz="1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своего поведения. Бесполезно также собирать на ребенка «компромат», чтобы поссорить его с другими ребятами: это вызовет агрессию против одноклассников.</a:t>
                      </a:r>
                      <a:endParaRPr lang="ru-RU" sz="1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Наблюдение медиков и периодическое медикаментозное лечение. Поручение работ, требующих применения физической силы, по возможности также трудоемких. Внимательное наблюдение, отсечение возможности общения с другими «трудными», создание ощущения неотвратимости наказания за нарушение дисциплины.</a:t>
                      </a:r>
                      <a:endParaRPr lang="ru-RU" sz="1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Упорный тип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личности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462" y="1074707"/>
          <a:ext cx="8203592" cy="5414313"/>
        </p:xfrm>
        <a:graphic>
          <a:graphicData uri="http://schemas.openxmlformats.org/drawingml/2006/table">
            <a:tbl>
              <a:tblPr/>
              <a:tblGrid>
                <a:gridCol w="4101796"/>
                <a:gridCol w="4101796"/>
              </a:tblGrid>
              <a:tr h="2680148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Очень честолюбив и готов ради лидерства на все. Мстительный и злопамятный. Обладает авторитетом и организаторскими способностями; его взгляды конкретны и определенны, а чужих он не признает: «есть два мнения: мое и неправильное». Своих взглядов придерживается строго и последовательно, считает сверхценностью самого себя и свой авторитет. С несогласными расправляется жестоко. Ответственности почти всегда избегает, переложив ее на других членов группы. Если группу создать не удается, переквалифицируется в «борца за справедливость» и заваливает жалобами школьное и более высокое начальство</a:t>
                      </a:r>
                      <a:endParaRPr lang="ru-RU" sz="1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6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Бесполезно и/или вредно</a:t>
                      </a:r>
                      <a:endParaRPr lang="ru-RU" sz="1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Полезно</a:t>
                      </a:r>
                      <a:endParaRPr lang="ru-RU" sz="1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972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Пугать, ругать, убеждать в недопустимости его поведения, тем более пытаться наладить «дружеский» контакт.</a:t>
                      </a:r>
                      <a:endParaRPr lang="ru-RU" sz="1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 проблесках «положительной» направленности сразу же привлекать к руководящей работе на благо общества.</a:t>
                      </a:r>
                      <a:endParaRPr lang="ru-RU" sz="1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Четко ставить перед выбором. «Отсроченное наказание»: назначать беседу с директором по поводу плохого поведения на другой день.</a:t>
                      </a:r>
                      <a:endParaRPr lang="ru-RU" sz="1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770" y="0"/>
            <a:ext cx="7886700" cy="1325563"/>
          </a:xfrm>
        </p:spPr>
        <p:txBody>
          <a:bodyPr/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Активный тип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личности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79563" y="1094405"/>
          <a:ext cx="8462512" cy="5501640"/>
        </p:xfrm>
        <a:graphic>
          <a:graphicData uri="http://schemas.openxmlformats.org/drawingml/2006/table">
            <a:tbl>
              <a:tblPr/>
              <a:tblGrid>
                <a:gridCol w="4231256"/>
                <a:gridCol w="4231256"/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Похож на упорный, но менее разборчив в своей активности. Охотно берется за любые дела, но до конца редко что-то доводит. Может быть лидером «отрицательной» группы, но согласен и на роль активного ее члена: он стремится не к лидерству как таковому, а к активности. Неосмотрителен, хотя и изворотлив. Способен сохранять работоспособность на уроке лишь минут 15, затем начинает нарушать дисциплину, на замечания отвечает грубостью. Из-за конфликтности часто становится «отвергаемым» уже к концу обучения в средних классах.</a:t>
                      </a:r>
                      <a:endParaRPr lang="ru-RU" sz="1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Бесполезно и/или вредно</a:t>
                      </a:r>
                      <a:endParaRPr lang="ru-RU" sz="1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Полезно</a:t>
                      </a:r>
                      <a:endParaRPr lang="ru-RU" sz="1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«Отсроченное наказание»: у такого ребенка низкая стойкость аффекта. Монотонный труд, мелочный контроль, трудоемкие поручения, требующие усидчивости. Поощрения при каждом небольшом достижении.</a:t>
                      </a:r>
                      <a:endParaRPr lang="ru-RU" sz="1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Давать разовые поручения, требующие быстрой смены деятельности, проявления инициативы. «Приучать» к правильному стилю поведения с помощью повторяющихся действий. Действенны угрозы наказания, но не очень «суровые».</a:t>
                      </a:r>
                      <a:endParaRPr lang="ru-RU" sz="1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Поощрение за выполнение какой-либо работы целиком, за значительное достижение и т.д.</a:t>
                      </a:r>
                      <a:endParaRPr lang="ru-RU" sz="1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024" y="0"/>
            <a:ext cx="7886700" cy="1325563"/>
          </a:xfrm>
        </p:spPr>
        <p:txBody>
          <a:bodyPr/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Безвольный тип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личности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2689" y="1155939"/>
          <a:ext cx="8341748" cy="5356693"/>
        </p:xfrm>
        <a:graphic>
          <a:graphicData uri="http://schemas.openxmlformats.org/drawingml/2006/table">
            <a:tbl>
              <a:tblPr/>
              <a:tblGrid>
                <a:gridCol w="4170874"/>
                <a:gridCol w="4170874"/>
              </a:tblGrid>
              <a:tr h="2116658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 него нет ни воли, ни интереса к деятельности; он ленив, инертен и не испытывает интереса к чему-либо. О таких учителя часто говорят: «Ему лень подумать». Такой школьник нередко попадает под влияние «отрицательной» группы и выполняет мелкие поручения, никогда не выступая ни лидером, ни инициатором какой-либо проделки. Лживость, боязливость, отсутствие интереса к любой учебной или трудовой деятельности характеризуют такого ребенка.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72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Бесполезно и/или вредно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Полезно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58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Назначать на руководящую должность в детском коллективе. Позволять бесконтрольно общаться с «трудными» подростками. Поручать сложные, требующие особых навыков действия (например, проведение химических опытов и т.п.)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Вовлекать и даже загружать общественно полезной деятельностью. Контролировать, не допуская общения с «трудными», а создавать ситуации необходимости общения с хорошими ребятами. Поощрять благодарностью на линейке за достижения.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</TotalTime>
  <Words>2408</Words>
  <Application>Microsoft Office PowerPoint</Application>
  <PresentationFormat>Экран (4:3)</PresentationFormat>
  <Paragraphs>279</Paragraphs>
  <Slides>58</Slides>
  <Notes>6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Тема Office</vt:lpstr>
      <vt:lpstr>Что делать, если …</vt:lpstr>
      <vt:lpstr>Классификация «по причине»</vt:lpstr>
      <vt:lpstr>      Дети могут быть:</vt:lpstr>
      <vt:lpstr>Классификация типов личности «трудных» детей Г.И. Мазурова</vt:lpstr>
      <vt:lpstr>Возбудимый тип личности</vt:lpstr>
      <vt:lpstr>Неуправляемый тип личности</vt:lpstr>
      <vt:lpstr>Упорный тип личности</vt:lpstr>
      <vt:lpstr>Активный тип личности</vt:lpstr>
      <vt:lpstr>Безвольный тип личности</vt:lpstr>
      <vt:lpstr>Демонстративный тип личности</vt:lpstr>
      <vt:lpstr>Потребности каждого</vt:lpstr>
      <vt:lpstr>Слайд 12</vt:lpstr>
      <vt:lpstr>Основное решение:  «знать» ученика, чем он живёт, что ему интересно, как он воспринимает информацию</vt:lpstr>
      <vt:lpstr>Слайд 14</vt:lpstr>
      <vt:lpstr>2. Осознанность</vt:lpstr>
      <vt:lpstr>3. Открытость</vt:lpstr>
      <vt:lpstr>Слайд 17</vt:lpstr>
      <vt:lpstr>Слайд 18</vt:lpstr>
      <vt:lpstr>Типология неуспевающих Ю.З. Гильбух:</vt:lpstr>
      <vt:lpstr>А.М. Гельмонт выделил три вида неуспеваемости </vt:lpstr>
      <vt:lpstr>Нейропсихологический подход</vt:lpstr>
      <vt:lpstr>Слайд 22</vt:lpstr>
      <vt:lpstr>Признаки слабого межполушарного взаимодействия</vt:lpstr>
      <vt:lpstr>Признаки несформированности межполушарного взаимодействия:</vt:lpstr>
      <vt:lpstr>Слайд 25</vt:lpstr>
      <vt:lpstr>Межполушарное взаимодействие</vt:lpstr>
      <vt:lpstr>Тест</vt:lpstr>
      <vt:lpstr>Слайд 28</vt:lpstr>
      <vt:lpstr>Слайд 29</vt:lpstr>
      <vt:lpstr>Слайд 30</vt:lpstr>
      <vt:lpstr>Слайд 31</vt:lpstr>
      <vt:lpstr>Передай предмет</vt:lpstr>
      <vt:lpstr>Толкушки </vt:lpstr>
      <vt:lpstr>Феноменология трудностей в обучении</vt:lpstr>
      <vt:lpstr>Восприятие и внимание</vt:lpstr>
      <vt:lpstr>Мышление</vt:lpstr>
      <vt:lpstr>Упражнения для тренировки и развития операций мышления</vt:lpstr>
      <vt:lpstr>Упражнения для тренировки и развития операций мышления</vt:lpstr>
      <vt:lpstr>Слайд 39</vt:lpstr>
      <vt:lpstr>Слайд 40</vt:lpstr>
      <vt:lpstr>Слайд 41</vt:lpstr>
      <vt:lpstr>Слайд 42</vt:lpstr>
      <vt:lpstr>Слайд 43</vt:lpstr>
      <vt:lpstr>Упражнения для тренировки и развития операций мышления</vt:lpstr>
      <vt:lpstr>Упражнения для тренировки и развития операций мышления</vt:lpstr>
      <vt:lpstr>Слайд 46</vt:lpstr>
      <vt:lpstr>Упражнения для тренировки и развития операций мышления</vt:lpstr>
      <vt:lpstr>Упражнения для тренировки и развития операций мышления</vt:lpstr>
      <vt:lpstr>Упражнения для тренировки и развития операций мышления</vt:lpstr>
      <vt:lpstr>Слайд 50</vt:lpstr>
      <vt:lpstr>Слайд 51</vt:lpstr>
      <vt:lpstr>Слайд 52</vt:lpstr>
      <vt:lpstr>Слайд 53</vt:lpstr>
      <vt:lpstr>Упражнения для тренировки и развития операций мышления</vt:lpstr>
      <vt:lpstr>Слайд 55</vt:lpstr>
      <vt:lpstr>Причинно-следственные связи</vt:lpstr>
      <vt:lpstr>Слайд 57</vt:lpstr>
      <vt:lpstr>Слайд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Наташа</cp:lastModifiedBy>
  <cp:revision>21</cp:revision>
  <dcterms:created xsi:type="dcterms:W3CDTF">2020-10-04T10:32:20Z</dcterms:created>
  <dcterms:modified xsi:type="dcterms:W3CDTF">2022-11-08T04:47:36Z</dcterms:modified>
</cp:coreProperties>
</file>