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74" r:id="rId3"/>
    <p:sldId id="275" r:id="rId4"/>
    <p:sldId id="276" r:id="rId5"/>
    <p:sldId id="277" r:id="rId6"/>
    <p:sldId id="278" r:id="rId7"/>
    <p:sldId id="258" r:id="rId8"/>
    <p:sldId id="283" r:id="rId9"/>
    <p:sldId id="284" r:id="rId10"/>
    <p:sldId id="279" r:id="rId11"/>
    <p:sldId id="287" r:id="rId12"/>
    <p:sldId id="281" r:id="rId13"/>
    <p:sldId id="286" r:id="rId14"/>
    <p:sldId id="282" r:id="rId15"/>
    <p:sldId id="295" r:id="rId16"/>
    <p:sldId id="271" r:id="rId17"/>
    <p:sldId id="272" r:id="rId18"/>
    <p:sldId id="267" r:id="rId19"/>
    <p:sldId id="268" r:id="rId20"/>
    <p:sldId id="288" r:id="rId21"/>
    <p:sldId id="291" r:id="rId22"/>
    <p:sldId id="290" r:id="rId23"/>
    <p:sldId id="293" r:id="rId24"/>
    <p:sldId id="292" r:id="rId25"/>
    <p:sldId id="289" r:id="rId26"/>
    <p:sldId id="297" r:id="rId27"/>
    <p:sldId id="294" r:id="rId28"/>
    <p:sldId id="298" r:id="rId29"/>
    <p:sldId id="299" r:id="rId30"/>
    <p:sldId id="300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3" d="100"/>
          <a:sy n="73" d="100"/>
        </p:scale>
        <p:origin x="-990" y="-6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C557E6-71F9-4A2A-B614-49857A26E2EC}" type="datetimeFigureOut">
              <a:rPr lang="ru-RU" smtClean="0"/>
              <a:t>06.06.2023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D5A2C5-C110-4833-BF44-9DEC741CC3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0436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5A2C5-C110-4833-BF44-9DEC741CC3BE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72981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D5A2C5-C110-4833-BF44-9DEC741CC3BE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66468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8AFF2AE-3983-4EDD-9540-1088473F94A2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5316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06.06.2023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2088231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воспитательной работы классного руководителя,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КДО,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 </a:t>
            </a:r>
            <a:b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МАОУ СОШ № 104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75189"/>
            <a:ext cx="4680520" cy="3583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193469" y="4042299"/>
            <a:ext cx="3543534" cy="1889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070945" y="4076593"/>
            <a:ext cx="3594398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63122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44444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Патриотизм, гражданственность</a:t>
            </a:r>
            <a:r>
              <a:rPr lang="ru-RU" sz="2500" dirty="0">
                <a:solidFill>
                  <a:srgbClr val="444444"/>
                </a:solidFill>
                <a:latin typeface="PT sans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83264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школы:</a:t>
            </a:r>
          </a:p>
          <a:p>
            <a:pPr mar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Российское Движение Детей и Молодёжи: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(открытие - АССЫ,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флэшмобы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5б, участие в «Большой перемене» -56 человек, встречам по профориентации – 4 направленности, экскурсии и исторические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программы – 8в, лига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вожатых – 9а,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посты о </a:t>
            </a:r>
            <a:r>
              <a:rPr lang="ru-RU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волонтерстве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сотрудничество с </a:t>
            </a:r>
          </a:p>
          <a:p>
            <a:pPr marL="0" indent="0"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министерством экологии )</a:t>
            </a:r>
          </a:p>
          <a:p>
            <a:pPr marL="0" indent="0">
              <a:buNone/>
            </a:pP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ОУС – направления РДДМ?!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982669" y="3248980"/>
            <a:ext cx="2880319" cy="2376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44050" y="3581740"/>
            <a:ext cx="2358820" cy="20882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78535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900" b="1" u="sng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Патриотизм, гражданственность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</a:p>
          <a:p>
            <a:pPr marL="0" lv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школы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Дебаты по темам: </a:t>
            </a: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«Ученическое самоуправление», </a:t>
            </a: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«Форма и внешний вид школьников»</a:t>
            </a:r>
            <a:endParaRPr lang="ru-RU" sz="24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06700" y="4070564"/>
            <a:ext cx="3528392" cy="1669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74650" y="4370494"/>
            <a:ext cx="2736307" cy="1861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743854" y="3992326"/>
            <a:ext cx="3456384" cy="17536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075637" y="4457852"/>
            <a:ext cx="2664297" cy="1614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37959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/>
          <a:lstStyle/>
          <a:p>
            <a:r>
              <a:rPr lang="ru-RU" sz="2900" b="1" u="sng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Патриотизм, гражданственность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lv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</a:p>
          <a:p>
            <a:pPr marL="0" lvl="0" indent="0" algn="ctr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школы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 algn="ctr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ЮНАРМИЯ</a:t>
            </a: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Посвящение </a:t>
            </a:r>
            <a:r>
              <a:rPr lang="ru-RU" sz="2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юнармейцы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Параде Победы 9 Мая, г. Челябинск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знаменной группы</a:t>
            </a:r>
          </a:p>
          <a:p>
            <a:r>
              <a:rPr lang="ru-RU" sz="2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Лекции о вреде курения и ЗОЖ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444208" y="4123366"/>
            <a:ext cx="2016224" cy="2516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54552" y="4312786"/>
            <a:ext cx="2554976" cy="216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55549" y="4450195"/>
            <a:ext cx="2547028" cy="1893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5978762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/>
          <a:lstStyle/>
          <a:p>
            <a:r>
              <a:rPr lang="ru-RU" sz="2900" b="1" u="sng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Патриотизм, гражданственность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/>
          <a:lstStyle/>
          <a:p>
            <a:pPr marL="0" lv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НОВЫЕ</a:t>
            </a:r>
          </a:p>
          <a:p>
            <a:pPr marL="0" lvl="0" indent="0">
              <a:buNone/>
            </a:pP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События школы</a:t>
            </a:r>
            <a:r>
              <a:rPr lang="ru-RU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«Алло, мы ищем таланты»</a:t>
            </a:r>
          </a:p>
          <a:p>
            <a:pPr marL="0" lvl="0" indent="0">
              <a:buNone/>
            </a:pPr>
            <a:r>
              <a:rPr lang="ru-RU" sz="24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рамках «Проектной недели»</a:t>
            </a:r>
          </a:p>
          <a:p>
            <a:pPr marL="0" lvl="0" indent="0">
              <a:buNone/>
            </a:pPr>
            <a:endParaRPr lang="ru-RU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67229" y="2792039"/>
            <a:ext cx="5089797" cy="25208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275012" y="3300364"/>
            <a:ext cx="3750540" cy="28434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659151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8352928" cy="5976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32026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FF0000"/>
                </a:solidFill>
              </a:rPr>
              <a:t>Наставничество</a:t>
            </a:r>
            <a:r>
              <a:rPr lang="ru-RU" dirty="0" smtClean="0"/>
              <a:t> в детском коллективе и детская </a:t>
            </a:r>
            <a:r>
              <a:rPr lang="ru-RU" dirty="0" smtClean="0">
                <a:solidFill>
                  <a:srgbClr val="FF0000"/>
                </a:solidFill>
              </a:rPr>
              <a:t>инициатива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dirty="0" smtClean="0"/>
              <a:t>1. Совет Дела </a:t>
            </a:r>
            <a:r>
              <a:rPr lang="ru-RU" dirty="0" smtClean="0">
                <a:solidFill>
                  <a:srgbClr val="7030A0"/>
                </a:solidFill>
              </a:rPr>
              <a:t>11 параллели</a:t>
            </a:r>
            <a:r>
              <a:rPr lang="ru-RU" dirty="0" smtClean="0"/>
              <a:t>: День учителя и работника школы; Последний звонок.</a:t>
            </a:r>
          </a:p>
          <a:p>
            <a:r>
              <a:rPr lang="ru-RU" dirty="0">
                <a:solidFill>
                  <a:prstClr val="black"/>
                </a:solidFill>
              </a:rPr>
              <a:t>Совет Дела </a:t>
            </a:r>
            <a:r>
              <a:rPr lang="ru-RU" dirty="0" smtClean="0">
                <a:solidFill>
                  <a:srgbClr val="7030A0"/>
                </a:solidFill>
              </a:rPr>
              <a:t>9 параллели: </a:t>
            </a:r>
            <a:r>
              <a:rPr lang="ru-RU" dirty="0" smtClean="0"/>
              <a:t>Осенний бал и  </a:t>
            </a:r>
            <a:r>
              <a:rPr lang="ru-RU" dirty="0">
                <a:solidFill>
                  <a:prstClr val="black"/>
                </a:solidFill>
              </a:rPr>
              <a:t>Последний </a:t>
            </a:r>
            <a:r>
              <a:rPr lang="ru-RU" dirty="0" smtClean="0">
                <a:solidFill>
                  <a:prstClr val="black"/>
                </a:solidFill>
              </a:rPr>
              <a:t>звонок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ЮНАРМИЯ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Дебаты</a:t>
            </a:r>
            <a:r>
              <a:rPr lang="ru-RU" dirty="0" smtClean="0">
                <a:solidFill>
                  <a:prstClr val="black"/>
                </a:solidFill>
              </a:rPr>
              <a:t> о самоуправлении и школьной форме</a:t>
            </a:r>
          </a:p>
          <a:p>
            <a:r>
              <a:rPr lang="ru-RU" dirty="0" smtClean="0">
                <a:solidFill>
                  <a:prstClr val="black"/>
                </a:solidFill>
              </a:rPr>
              <a:t>Концерт «</a:t>
            </a:r>
            <a:r>
              <a:rPr lang="ru-RU" dirty="0" smtClean="0">
                <a:solidFill>
                  <a:srgbClr val="7030A0"/>
                </a:solidFill>
              </a:rPr>
              <a:t>Алло, мы ищем таланты</a:t>
            </a:r>
            <a:r>
              <a:rPr lang="ru-RU" dirty="0" smtClean="0">
                <a:solidFill>
                  <a:prstClr val="black"/>
                </a:solidFill>
              </a:rPr>
              <a:t>»</a:t>
            </a:r>
            <a:r>
              <a:rPr lang="ru-RU" dirty="0">
                <a:solidFill>
                  <a:prstClr val="black"/>
                </a:solidFill>
              </a:rPr>
              <a:t> 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err="1" smtClean="0">
                <a:solidFill>
                  <a:prstClr val="black"/>
                </a:solidFill>
              </a:rPr>
              <a:t>Вожатство</a:t>
            </a:r>
            <a:endParaRPr lang="ru-RU" dirty="0" smtClean="0">
              <a:solidFill>
                <a:prstClr val="black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КДО</a:t>
            </a:r>
            <a:r>
              <a:rPr lang="ru-RU" dirty="0" smtClean="0">
                <a:solidFill>
                  <a:prstClr val="black"/>
                </a:solidFill>
              </a:rPr>
              <a:t>: «Любимая школа», «Росинка», «Страна чудес», «Магия танца»</a:t>
            </a:r>
            <a:endParaRPr lang="ru-RU" dirty="0">
              <a:solidFill>
                <a:prstClr val="black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857322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600200"/>
            <a:ext cx="8579296" cy="4525963"/>
          </a:xfrm>
        </p:spPr>
        <p:txBody>
          <a:bodyPr/>
          <a:lstStyle/>
          <a:p>
            <a:r>
              <a:rPr lang="ru-RU" dirty="0" smtClean="0"/>
              <a:t>Опоздания</a:t>
            </a:r>
          </a:p>
          <a:p>
            <a:r>
              <a:rPr lang="ru-RU" dirty="0" smtClean="0"/>
              <a:t>Несоблюдение закона </a:t>
            </a:r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«Солидности»</a:t>
            </a:r>
          </a:p>
          <a:p>
            <a:r>
              <a:rPr lang="ru-RU" dirty="0" smtClean="0"/>
              <a:t>Вредные привычки</a:t>
            </a:r>
            <a:endParaRPr lang="ru-RU" dirty="0"/>
          </a:p>
        </p:txBody>
      </p:sp>
      <p:pic>
        <p:nvPicPr>
          <p:cNvPr id="10242" name="Picture 2" descr="C:\Users\Алиночка\Desktop\растрепка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1628800"/>
            <a:ext cx="4216787" cy="4589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731466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!!!!ЕДИНСТВО ТРЕБОВАНИЙ ВСЕГО ПЕДАГОГИЧЕСКОГО, УЧЕНИЧЕСКОГО, РОДИТЕЛЬСКОГО КОЛЛЕКТИВА!!!</a:t>
            </a:r>
          </a:p>
          <a:p>
            <a:endParaRPr lang="ru-RU" sz="60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3717032"/>
            <a:ext cx="6336704" cy="2813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236625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ПРОБЛЕМЫ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СОЦИАЛЬНЫЕ ПРОЕКТЫ (дела класса) РЕАЛИЗУЮТСЯ НЕ  ВО ВСЕХ     КЛАССАХ</a:t>
            </a:r>
            <a:endParaRPr lang="ru-RU" dirty="0"/>
          </a:p>
        </p:txBody>
      </p:sp>
      <p:pic>
        <p:nvPicPr>
          <p:cNvPr id="8194" name="Picture 2" descr="C:\Users\Алиночка\Downloads\IMG_20141205_1146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302986"/>
            <a:ext cx="3995936" cy="299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879566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РЕШЕНИЕ 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000108"/>
            <a:ext cx="8820472" cy="5857892"/>
          </a:xfrm>
        </p:spPr>
        <p:txBody>
          <a:bodyPr/>
          <a:lstStyle/>
          <a:p>
            <a:pPr marL="0" lvl="0" indent="0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dirty="0">
                <a:latin typeface="Times New Roman"/>
                <a:ea typeface="Calibri"/>
                <a:cs typeface="Times New Roman"/>
              </a:rPr>
              <a:t>Утвердить направление проектных дел класса, как волонтерское и добровольческое (акции, проекты). Представить проекты классов, ОУС на ученической конференции в сентябре 2023 года.</a:t>
            </a:r>
            <a:endParaRPr lang="ru-RU" sz="2400" dirty="0">
              <a:ea typeface="Calibri"/>
              <a:cs typeface="Times New Roman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1880" y="3573016"/>
            <a:ext cx="2928958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0511663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85728"/>
            <a:ext cx="9144000" cy="5879576"/>
          </a:xfrm>
        </p:spPr>
        <p:txBody>
          <a:bodyPr>
            <a:normAutofit/>
          </a:bodyPr>
          <a:lstStyle/>
          <a:p>
            <a:pPr>
              <a:spcAft>
                <a:spcPts val="0"/>
              </a:spcAft>
            </a:pP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воспитательной работы</a:t>
            </a:r>
            <a:b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2022-2023 уч. год: 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u="sng" dirty="0" smtClean="0">
                <a:latin typeface="Times New Roman"/>
                <a:ea typeface="+mn-ea"/>
              </a:rPr>
              <a:t>духовно-нравственное </a:t>
            </a:r>
            <a:br>
              <a:rPr lang="ru-RU" sz="4000" u="sng" dirty="0" smtClean="0">
                <a:latin typeface="Times New Roman"/>
                <a:ea typeface="+mn-ea"/>
              </a:rPr>
            </a:br>
            <a:r>
              <a:rPr lang="ru-RU" sz="4000" dirty="0" smtClean="0">
                <a:latin typeface="Times New Roman"/>
                <a:ea typeface="+mn-ea"/>
              </a:rPr>
              <a:t>развитие личности обучающихся</a:t>
            </a:r>
            <a:r>
              <a:rPr lang="ru-RU" sz="4000" u="sng" dirty="0" smtClean="0">
                <a:latin typeface="Times New Roman"/>
                <a:ea typeface="+mn-ea"/>
              </a:rPr>
              <a:t> </a:t>
            </a:r>
            <a:br>
              <a:rPr lang="ru-RU" sz="4000" u="sng" dirty="0" smtClean="0">
                <a:latin typeface="Times New Roman"/>
                <a:ea typeface="+mn-ea"/>
              </a:rPr>
            </a:br>
            <a:r>
              <a:rPr lang="ru-RU" sz="4000" u="sng" dirty="0" smtClean="0">
                <a:latin typeface="Times New Roman"/>
                <a:ea typeface="+mn-ea"/>
              </a:rPr>
              <a:t>с приоритетом на гражданско –патриотическое воспитание</a:t>
            </a:r>
            <a:r>
              <a:rPr lang="ru-RU" sz="4000" dirty="0" smtClean="0">
                <a:latin typeface="Times New Roman"/>
                <a:ea typeface="+mn-ea"/>
              </a:rPr>
              <a:t>.</a:t>
            </a:r>
            <a:r>
              <a:rPr lang="ru-RU" sz="3600" dirty="0">
                <a:latin typeface="Times New Roman"/>
                <a:ea typeface="Times New Roman"/>
              </a:rPr>
              <a:t/>
            </a:r>
            <a:br>
              <a:rPr lang="ru-RU" sz="3600" dirty="0">
                <a:latin typeface="Times New Roman"/>
                <a:ea typeface="Times New Roman"/>
              </a:rPr>
            </a:b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6309320"/>
            <a:ext cx="6400800" cy="7200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71583701"/>
      </p:ext>
    </p:extLst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КЛАССные</a:t>
            </a:r>
            <a:r>
              <a:rPr lang="ru-RU" dirty="0" smtClean="0"/>
              <a:t> находки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Профориентация</a:t>
            </a:r>
            <a:r>
              <a:rPr lang="ru-RU" dirty="0" smtClean="0"/>
              <a:t> </a:t>
            </a:r>
          </a:p>
          <a:p>
            <a:r>
              <a:rPr lang="ru-RU" dirty="0"/>
              <a:t>И</a:t>
            </a:r>
            <a:r>
              <a:rPr lang="ru-RU" dirty="0" smtClean="0"/>
              <a:t>нтервью у родителей, сочинения, проекты – 5б</a:t>
            </a:r>
          </a:p>
          <a:p>
            <a:r>
              <a:rPr lang="ru-RU" dirty="0" smtClean="0"/>
              <a:t>Мастер – классы, экскурсии – 4а</a:t>
            </a:r>
          </a:p>
          <a:p>
            <a:r>
              <a:rPr lang="ru-RU" dirty="0" smtClean="0"/>
              <a:t>Экскурсии, мастер – классы – </a:t>
            </a:r>
            <a:r>
              <a:rPr lang="ru-RU" dirty="0" smtClean="0"/>
              <a:t>2т, 9//, 10//</a:t>
            </a:r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9165947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КЛАССные</a:t>
            </a:r>
            <a:r>
              <a:rPr lang="ru-RU" dirty="0" smtClean="0"/>
              <a:t> находки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Подготовка </a:t>
            </a:r>
            <a:r>
              <a:rPr lang="ru-RU" dirty="0"/>
              <a:t>кругов </a:t>
            </a:r>
            <a:r>
              <a:rPr lang="ru-RU" dirty="0" smtClean="0"/>
              <a:t>общения ребятами класса – 5б, </a:t>
            </a:r>
            <a:r>
              <a:rPr lang="ru-RU" dirty="0" smtClean="0"/>
              <a:t>5а, 6а, 9в</a:t>
            </a:r>
            <a:endParaRPr lang="ru-RU" dirty="0" smtClean="0"/>
          </a:p>
          <a:p>
            <a:r>
              <a:rPr lang="ru-RU" dirty="0" smtClean="0"/>
              <a:t>100% участие и победы в олимпиадах  - 5б , 3а, 4а</a:t>
            </a:r>
          </a:p>
          <a:p>
            <a:r>
              <a:rPr lang="ru-RU" dirty="0" smtClean="0"/>
              <a:t>Волонтерство– </a:t>
            </a:r>
            <a:r>
              <a:rPr lang="ru-RU" dirty="0" smtClean="0"/>
              <a:t>все классы!!!</a:t>
            </a:r>
            <a:endParaRPr lang="ru-RU" dirty="0" smtClean="0"/>
          </a:p>
          <a:p>
            <a:r>
              <a:rPr lang="ru-RU" dirty="0" smtClean="0"/>
              <a:t>Алло, мы ищем таланты – </a:t>
            </a:r>
            <a:r>
              <a:rPr lang="ru-RU" dirty="0" smtClean="0"/>
              <a:t>2т, 6в, 2б, 1МХ, 5а, 7в, 4м, 3в, 1а, 4а, 6г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81078342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КЛАССные</a:t>
            </a:r>
            <a:r>
              <a:rPr lang="ru-RU" dirty="0" smtClean="0"/>
              <a:t> находки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Дело класса</a:t>
            </a:r>
          </a:p>
          <a:p>
            <a:r>
              <a:rPr lang="ru-RU" dirty="0" smtClean="0"/>
              <a:t> Игротека- 3а</a:t>
            </a:r>
          </a:p>
          <a:p>
            <a:r>
              <a:rPr lang="ru-RU" dirty="0" smtClean="0"/>
              <a:t>Великие люди нашего Отечества – 4а</a:t>
            </a:r>
          </a:p>
          <a:p>
            <a:r>
              <a:rPr lang="ru-RU" dirty="0" smtClean="0"/>
              <a:t>Помощь книжке- 1а</a:t>
            </a:r>
          </a:p>
          <a:p>
            <a:r>
              <a:rPr lang="ru-RU" dirty="0" smtClean="0"/>
              <a:t>Волонтерство – 8б, 2т, </a:t>
            </a:r>
            <a:r>
              <a:rPr lang="ru-RU" dirty="0" smtClean="0"/>
              <a:t>5а, 9в</a:t>
            </a:r>
            <a:endParaRPr lang="ru-RU" dirty="0" smtClean="0"/>
          </a:p>
          <a:p>
            <a:r>
              <a:rPr lang="ru-RU" dirty="0" smtClean="0"/>
              <a:t>ОУС – 2т, 3мх (</a:t>
            </a:r>
            <a:r>
              <a:rPr lang="ru-RU" dirty="0" err="1" smtClean="0"/>
              <a:t>практикоориентированные</a:t>
            </a:r>
            <a:r>
              <a:rPr lang="ru-RU" dirty="0" smtClean="0"/>
              <a:t> встречи)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4862806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КЛАССные</a:t>
            </a:r>
            <a:r>
              <a:rPr lang="ru-RU" dirty="0" smtClean="0"/>
              <a:t> находки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ИЗЮМ</a:t>
            </a:r>
            <a:endParaRPr lang="ru-RU" dirty="0" smtClean="0">
              <a:solidFill>
                <a:srgbClr val="7030A0"/>
              </a:solidFill>
            </a:endParaRPr>
          </a:p>
          <a:p>
            <a:r>
              <a:rPr lang="ru-RU" dirty="0" smtClean="0"/>
              <a:t>Презентация об увлечениях и хобби – 4а</a:t>
            </a:r>
          </a:p>
          <a:p>
            <a:r>
              <a:rPr lang="ru-RU" dirty="0" smtClean="0"/>
              <a:t>Дебаты по проблемам с целью поиска аргументов, умение отстоять свою точку зрения – 8б</a:t>
            </a:r>
          </a:p>
          <a:p>
            <a:r>
              <a:rPr lang="ru-RU" dirty="0" smtClean="0"/>
              <a:t>Разговоры о важном – 2т</a:t>
            </a:r>
          </a:p>
          <a:p>
            <a:r>
              <a:rPr lang="ru-RU" dirty="0" err="1" smtClean="0"/>
              <a:t>Вожатство</a:t>
            </a:r>
            <a:r>
              <a:rPr lang="ru-RU" dirty="0" smtClean="0"/>
              <a:t>  (2 года</a:t>
            </a:r>
            <a:r>
              <a:rPr lang="ru-RU" dirty="0" smtClean="0"/>
              <a:t>) - 7</a:t>
            </a:r>
            <a:endParaRPr lang="ru-RU" dirty="0" smtClean="0"/>
          </a:p>
          <a:p>
            <a:r>
              <a:rPr lang="ru-RU" dirty="0" smtClean="0"/>
              <a:t>Тематика кругов общения ориентирована на календарные даты – </a:t>
            </a:r>
            <a:r>
              <a:rPr lang="ru-RU" dirty="0" smtClean="0"/>
              <a:t>3в</a:t>
            </a:r>
          </a:p>
          <a:p>
            <a:r>
              <a:rPr lang="ru-RU" dirty="0" smtClean="0"/>
              <a:t>Дети+ родители всегда вместе – 6а</a:t>
            </a:r>
          </a:p>
          <a:p>
            <a:r>
              <a:rPr lang="ru-RU" dirty="0" smtClean="0"/>
              <a:t>Видео – поздравления на 8 Марта – 9в</a:t>
            </a:r>
          </a:p>
          <a:p>
            <a:r>
              <a:rPr lang="ru-RU" dirty="0" smtClean="0"/>
              <a:t>Подарки своими руками -9в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52606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Проблемы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Работа организуется внутри министерств, без выхода на классы – 7в</a:t>
            </a:r>
          </a:p>
          <a:p>
            <a:r>
              <a:rPr lang="ru-RU" dirty="0" smtClean="0"/>
              <a:t>Полномочия делегируются </a:t>
            </a:r>
            <a:r>
              <a:rPr lang="ru-RU" dirty="0" err="1" smtClean="0"/>
              <a:t>кл.рук</a:t>
            </a:r>
            <a:r>
              <a:rPr lang="ru-RU" dirty="0" smtClean="0"/>
              <a:t>, а не решаются в министерстве – 7в</a:t>
            </a:r>
          </a:p>
          <a:p>
            <a:r>
              <a:rPr lang="ru-RU" dirty="0" smtClean="0"/>
              <a:t>Формальное, пассивное отношение учащегося к событиям класса – </a:t>
            </a:r>
            <a:r>
              <a:rPr lang="ru-RU" dirty="0"/>
              <a:t>7</a:t>
            </a:r>
            <a:r>
              <a:rPr lang="ru-RU" dirty="0" smtClean="0"/>
              <a:t>в, 5а, 10а</a:t>
            </a:r>
          </a:p>
          <a:p>
            <a:r>
              <a:rPr lang="ru-RU" dirty="0" smtClean="0"/>
              <a:t>Поиск учащимися ДО вне школы – 8б</a:t>
            </a:r>
          </a:p>
          <a:p>
            <a:r>
              <a:rPr lang="ru-RU" dirty="0" smtClean="0"/>
              <a:t>Нехватка времени на ОУС – 3в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66922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КДО бюджетные ОУ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Хор – класс (66 человек)</a:t>
            </a:r>
          </a:p>
          <a:p>
            <a:r>
              <a:rPr lang="ru-RU" dirty="0" smtClean="0"/>
              <a:t>Театр «Росинка» (15 человек)</a:t>
            </a:r>
          </a:p>
          <a:p>
            <a:r>
              <a:rPr lang="ru-RU" dirty="0" smtClean="0"/>
              <a:t>Театр «Любимая школа» (21 человек)</a:t>
            </a:r>
          </a:p>
          <a:p>
            <a:r>
              <a:rPr lang="ru-RU" dirty="0" smtClean="0"/>
              <a:t>Страна чудес (52 человека)</a:t>
            </a:r>
          </a:p>
          <a:p>
            <a:r>
              <a:rPr lang="ru-RU" dirty="0" smtClean="0"/>
              <a:t>Магия танца (54 человека)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10093064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Выступления и конкурсы КДО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 fontScale="85000" lnSpcReduction="20000"/>
          </a:bodyPr>
          <a:lstStyle/>
          <a:p>
            <a:r>
              <a:rPr lang="ru-RU" dirty="0" smtClean="0"/>
              <a:t>Традиционные события школы</a:t>
            </a:r>
          </a:p>
          <a:p>
            <a:r>
              <a:rPr lang="ru-RU" dirty="0" smtClean="0"/>
              <a:t>Посвящение в музыканты</a:t>
            </a:r>
          </a:p>
          <a:p>
            <a:r>
              <a:rPr lang="ru-RU" dirty="0" smtClean="0"/>
              <a:t>Концерт музыкальных классов </a:t>
            </a:r>
          </a:p>
          <a:p>
            <a:r>
              <a:rPr lang="ru-RU" dirty="0" smtClean="0"/>
              <a:t>Театральные премьеры и праздники танца</a:t>
            </a:r>
          </a:p>
          <a:p>
            <a:r>
              <a:rPr lang="ru-RU" dirty="0"/>
              <a:t>Хрустальная </a:t>
            </a:r>
            <a:r>
              <a:rPr lang="ru-RU" dirty="0" smtClean="0"/>
              <a:t>капель</a:t>
            </a:r>
          </a:p>
          <a:p>
            <a:r>
              <a:rPr lang="ru-RU" dirty="0" smtClean="0"/>
              <a:t>Серебряная маска</a:t>
            </a:r>
          </a:p>
          <a:p>
            <a:r>
              <a:rPr lang="ru-RU" dirty="0" smtClean="0"/>
              <a:t>Признание</a:t>
            </a:r>
            <a:endParaRPr lang="ru-RU" dirty="0"/>
          </a:p>
          <a:p>
            <a:r>
              <a:rPr lang="ru-RU" dirty="0" smtClean="0"/>
              <a:t>Урал собирает друзей</a:t>
            </a:r>
          </a:p>
          <a:p>
            <a:r>
              <a:rPr lang="ru-RU" dirty="0" smtClean="0"/>
              <a:t>Планета талантов</a:t>
            </a:r>
          </a:p>
          <a:p>
            <a:r>
              <a:rPr lang="ru-RU" dirty="0" smtClean="0"/>
              <a:t>Браво, дети! (Уфа)</a:t>
            </a:r>
          </a:p>
          <a:p>
            <a:r>
              <a:rPr lang="ru-RU" dirty="0" smtClean="0"/>
              <a:t>Золотая </a:t>
            </a:r>
            <a:r>
              <a:rPr lang="ru-RU" dirty="0" err="1" smtClean="0"/>
              <a:t>масочка</a:t>
            </a:r>
            <a:r>
              <a:rPr lang="ru-RU" dirty="0" smtClean="0"/>
              <a:t> (Санкт - Петербург)</a:t>
            </a:r>
          </a:p>
          <a:p>
            <a:r>
              <a:rPr lang="ru-RU" dirty="0" smtClean="0"/>
              <a:t>БФ «Андрюша»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26500190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КДО платные ОУ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ru-RU" dirty="0"/>
              <a:t>Дошкольная подготовка (114 </a:t>
            </a:r>
            <a:r>
              <a:rPr lang="ru-RU" dirty="0" smtClean="0"/>
              <a:t>человек)</a:t>
            </a:r>
            <a:endParaRPr lang="ru-RU" dirty="0"/>
          </a:p>
          <a:p>
            <a:r>
              <a:rPr lang="ru-RU" dirty="0" smtClean="0"/>
              <a:t>Логика (450 человек)</a:t>
            </a:r>
          </a:p>
          <a:p>
            <a:r>
              <a:rPr lang="ru-RU" dirty="0" smtClean="0"/>
              <a:t>Каратэ (14 человек)</a:t>
            </a:r>
          </a:p>
          <a:p>
            <a:r>
              <a:rPr lang="ru-RU" dirty="0" smtClean="0"/>
              <a:t>Танцевальный спорт (94 человек)</a:t>
            </a:r>
          </a:p>
          <a:p>
            <a:r>
              <a:rPr lang="ru-RU" dirty="0" smtClean="0"/>
              <a:t>Слушание музыки (138 человек)</a:t>
            </a:r>
          </a:p>
          <a:p>
            <a:r>
              <a:rPr lang="ru-RU" dirty="0" smtClean="0"/>
              <a:t>Хоровое сольфеджио (95 человек)</a:t>
            </a:r>
          </a:p>
          <a:p>
            <a:r>
              <a:rPr lang="ru-RU" dirty="0" smtClean="0"/>
              <a:t>Современный эстрадный танец (24 человека)</a:t>
            </a:r>
          </a:p>
          <a:p>
            <a:r>
              <a:rPr lang="ru-RU" dirty="0" smtClean="0"/>
              <a:t>Музыкальный инструмент (39+29 человек)</a:t>
            </a:r>
          </a:p>
          <a:p>
            <a:r>
              <a:rPr lang="ru-RU" dirty="0" smtClean="0"/>
              <a:t>Английский язык (51 человек)</a:t>
            </a:r>
          </a:p>
          <a:p>
            <a:r>
              <a:rPr lang="ru-RU" dirty="0" smtClean="0"/>
              <a:t>Студия искусства (37 человек)</a:t>
            </a:r>
          </a:p>
          <a:p>
            <a:r>
              <a:rPr lang="ru-RU" dirty="0" smtClean="0"/>
              <a:t>Шахматы (27 человек)</a:t>
            </a:r>
          </a:p>
          <a:p>
            <a:r>
              <a:rPr lang="ru-RU" dirty="0" smtClean="0"/>
              <a:t>Театральная студия (19 человек)</a:t>
            </a:r>
          </a:p>
          <a:p>
            <a:r>
              <a:rPr lang="ru-RU" dirty="0" err="1" smtClean="0"/>
              <a:t>Предпрофильная</a:t>
            </a:r>
            <a:r>
              <a:rPr lang="ru-RU" dirty="0" smtClean="0"/>
              <a:t> математика (32 человека)</a:t>
            </a:r>
          </a:p>
          <a:p>
            <a:r>
              <a:rPr lang="ru-RU" dirty="0" smtClean="0"/>
              <a:t>Проект Семья и школа (26 человек)</a:t>
            </a:r>
          </a:p>
          <a:p>
            <a:endParaRPr lang="ru-RU" dirty="0" smtClean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40291867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Выступления и конкурсы КДО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328592"/>
          </a:xfrm>
        </p:spPr>
        <p:txBody>
          <a:bodyPr>
            <a:normAutofit/>
          </a:bodyPr>
          <a:lstStyle/>
          <a:p>
            <a:r>
              <a:rPr lang="ru-RU" dirty="0" smtClean="0"/>
              <a:t>Традиционные события школы</a:t>
            </a:r>
          </a:p>
          <a:p>
            <a:r>
              <a:rPr lang="ru-RU" dirty="0" smtClean="0"/>
              <a:t>Посвящение в музыканты</a:t>
            </a:r>
          </a:p>
          <a:p>
            <a:r>
              <a:rPr lang="ru-RU" dirty="0" smtClean="0"/>
              <a:t>Концерт музыкальных классов </a:t>
            </a:r>
          </a:p>
          <a:p>
            <a:r>
              <a:rPr lang="ru-RU" dirty="0" smtClean="0"/>
              <a:t>Выставки рисунков</a:t>
            </a:r>
          </a:p>
          <a:p>
            <a:r>
              <a:rPr lang="ru-RU" dirty="0" smtClean="0"/>
              <a:t>Последний звонок 4 классов</a:t>
            </a:r>
          </a:p>
          <a:p>
            <a:r>
              <a:rPr lang="ru-RU" dirty="0" smtClean="0"/>
              <a:t>Театральные премьеры и праздники танца</a:t>
            </a:r>
          </a:p>
          <a:p>
            <a:r>
              <a:rPr lang="ru-RU" dirty="0"/>
              <a:t>Хрустальная </a:t>
            </a:r>
            <a:r>
              <a:rPr lang="ru-RU" dirty="0" smtClean="0"/>
              <a:t>капель</a:t>
            </a:r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16337445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Профориентация</a:t>
            </a:r>
            <a:endParaRPr lang="ru-RU" dirty="0">
              <a:solidFill>
                <a:srgbClr val="7030A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5472608"/>
          </a:xfrm>
        </p:spPr>
        <p:txBody>
          <a:bodyPr>
            <a:normAutofit fontScale="77500" lnSpcReduction="20000"/>
          </a:bodyPr>
          <a:lstStyle/>
          <a:p>
            <a:r>
              <a:rPr lang="ru-RU" dirty="0" smtClean="0"/>
              <a:t>Углубленное изучение предметов. Особенно – средняя школа</a:t>
            </a:r>
          </a:p>
          <a:p>
            <a:r>
              <a:rPr lang="ru-RU" dirty="0" smtClean="0"/>
              <a:t>Обучение в ВУЗах (10, 11//)</a:t>
            </a:r>
          </a:p>
          <a:p>
            <a:r>
              <a:rPr lang="ru-RU" dirty="0" smtClean="0"/>
              <a:t>Экскурсии</a:t>
            </a:r>
          </a:p>
          <a:p>
            <a:r>
              <a:rPr lang="ru-RU" dirty="0" smtClean="0"/>
              <a:t>Круги общения. Особенно – средняя школа</a:t>
            </a:r>
          </a:p>
          <a:p>
            <a:r>
              <a:rPr lang="ru-RU" dirty="0" smtClean="0"/>
              <a:t>Мастер –классы</a:t>
            </a:r>
          </a:p>
          <a:p>
            <a:r>
              <a:rPr lang="ru-RU" dirty="0" smtClean="0"/>
              <a:t>Посты и видео- материалы о профессиях</a:t>
            </a:r>
          </a:p>
          <a:p>
            <a:r>
              <a:rPr lang="ru-RU" dirty="0" smtClean="0"/>
              <a:t>Конкурсы профессиональных проб «Я выбираю», «Профессионал»</a:t>
            </a:r>
          </a:p>
          <a:p>
            <a:r>
              <a:rPr lang="ru-RU" dirty="0" smtClean="0"/>
              <a:t>КДО</a:t>
            </a:r>
          </a:p>
          <a:p>
            <a:r>
              <a:rPr lang="ru-RU" dirty="0" err="1" smtClean="0"/>
              <a:t>Вожатство</a:t>
            </a:r>
            <a:endParaRPr lang="ru-RU" dirty="0" smtClean="0"/>
          </a:p>
          <a:p>
            <a:r>
              <a:rPr lang="ru-RU" dirty="0" smtClean="0"/>
              <a:t>Городские социальные проекты</a:t>
            </a:r>
          </a:p>
          <a:p>
            <a:r>
              <a:rPr lang="ru-RU" dirty="0" smtClean="0"/>
              <a:t>РДДМ</a:t>
            </a:r>
          </a:p>
          <a:p>
            <a:r>
              <a:rPr lang="ru-RU" dirty="0" smtClean="0"/>
              <a:t>ЮНАРМИЯ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63175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адач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ВР:</a:t>
            </a:r>
            <a:endParaRPr lang="ru-RU" b="1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80728"/>
            <a:ext cx="8219256" cy="5688632"/>
          </a:xfrm>
        </p:spPr>
        <p:txBody>
          <a:bodyPr>
            <a:normAutofit fontScale="92500" lnSpcReduction="20000"/>
          </a:bodyPr>
          <a:lstStyle/>
          <a:p>
            <a:pPr marL="0" lvl="0" indent="0">
              <a:buNone/>
              <a:tabLst>
                <a:tab pos="457200" algn="l"/>
              </a:tabLs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1. Создано единое воспитательное пространство с едиными нормативными требованиями для педагогов, учеников и родителей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:</a:t>
            </a:r>
            <a:endParaRPr lang="ru-RU" dirty="0"/>
          </a:p>
          <a:p>
            <a:pPr marL="0" indent="0">
              <a:lnSpc>
                <a:spcPct val="1150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1.1Скорректированы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локальные акты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школы;</a:t>
            </a:r>
            <a:endParaRPr lang="ru-RU" sz="2400" dirty="0">
              <a:ea typeface="Times New Roman"/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1.2.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Внедрен 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Проект «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Разговоры о важном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» в систему работы школы с учетом особенностей развития, традиций школы, 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классов;</a:t>
            </a:r>
            <a:endParaRPr lang="ru-RU" sz="2400" dirty="0" smtClean="0">
              <a:cs typeface="Times New Roman"/>
            </a:endParaRPr>
          </a:p>
          <a:p>
            <a:pPr marL="0" indent="0">
              <a:lnSpc>
                <a:spcPct val="115000"/>
              </a:lnSpc>
              <a:spcBef>
                <a:spcPts val="65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1.3.</a:t>
            </a:r>
            <a:r>
              <a:rPr lang="ru-RU" b="1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dirty="0" err="1" smtClean="0">
                <a:solidFill>
                  <a:srgbClr val="000000"/>
                </a:solidFill>
                <a:latin typeface="Times New Roman"/>
                <a:cs typeface="Times New Roman"/>
              </a:rPr>
              <a:t>Организовываны</a:t>
            </a:r>
            <a:r>
              <a:rPr lang="ru-RU" dirty="0" smtClean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b="1" dirty="0">
                <a:solidFill>
                  <a:srgbClr val="000000"/>
                </a:solidFill>
                <a:latin typeface="Times New Roman"/>
                <a:cs typeface="Times New Roman"/>
              </a:rPr>
              <a:t>традиционные события школы</a:t>
            </a:r>
            <a:r>
              <a:rPr lang="ru-RU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lang="ru-RU" dirty="0">
                <a:latin typeface="Times New Roman"/>
                <a:cs typeface="Times New Roman"/>
              </a:rPr>
              <a:t>с акцентом на традиционные культурные ценности, историю России, города Челябинска, </a:t>
            </a:r>
            <a:r>
              <a:rPr lang="ru-RU" dirty="0" smtClean="0">
                <a:latin typeface="Times New Roman"/>
                <a:cs typeface="Times New Roman"/>
              </a:rPr>
              <a:t>школы, используя практико ориентированные формы.</a:t>
            </a:r>
            <a:endParaRPr lang="ru-RU" sz="2400" dirty="0">
              <a:ea typeface="Times New Roman"/>
              <a:cs typeface="Times New Roman"/>
            </a:endParaRPr>
          </a:p>
          <a:p>
            <a:pPr marL="0" lvl="0" indent="0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367094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76672"/>
            <a:ext cx="8268072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88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задач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ВР:</a:t>
            </a:r>
            <a:endParaRPr lang="ru-RU" b="1" i="0" dirty="0">
              <a:solidFill>
                <a:srgbClr val="444444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28670"/>
            <a:ext cx="8229600" cy="5740690"/>
          </a:xfrm>
        </p:spPr>
        <p:txBody>
          <a:bodyPr>
            <a:normAutofit/>
          </a:bodyPr>
          <a:lstStyle/>
          <a:p>
            <a:pPr marL="0" indent="0">
              <a:spcBef>
                <a:spcPts val="77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1.4. Создан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банк данных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детей, нуждающихся в поддержке государства;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Bef>
                <a:spcPts val="77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 Скорректирован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и </a:t>
            </a: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использован 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в работе </a:t>
            </a:r>
            <a:r>
              <a:rPr lang="ru-RU" b="1" dirty="0">
                <a:solidFill>
                  <a:srgbClr val="000000"/>
                </a:solidFill>
                <a:latin typeface="Times New Roman"/>
              </a:rPr>
              <a:t>алгоритм работы</a:t>
            </a:r>
            <a:r>
              <a:rPr lang="ru-RU" dirty="0">
                <a:solidFill>
                  <a:srgbClr val="000000"/>
                </a:solidFill>
                <a:latin typeface="Times New Roman"/>
              </a:rPr>
              <a:t> с такими детьми.</a:t>
            </a:r>
            <a:endParaRPr lang="ru-RU" sz="2800" dirty="0">
              <a:latin typeface="Times New Roman"/>
              <a:ea typeface="Times New Roman"/>
            </a:endParaRPr>
          </a:p>
          <a:p>
            <a:pPr marL="0" indent="0">
              <a:spcBef>
                <a:spcPts val="770"/>
              </a:spcBef>
              <a:spcAft>
                <a:spcPts val="0"/>
              </a:spcAft>
              <a:buNone/>
            </a:pPr>
            <a:r>
              <a:rPr lang="ru-RU" dirty="0" smtClean="0">
                <a:solidFill>
                  <a:srgbClr val="000000"/>
                </a:solidFill>
                <a:latin typeface="Times New Roman"/>
              </a:rPr>
              <a:t>1.5. Начата корректировка ученического самоуправления с переосмыслением деятельности министерства, законов жизни.</a:t>
            </a:r>
            <a:endParaRPr lang="ru-RU" sz="2800" dirty="0"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9731588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500" dirty="0">
                <a:solidFill>
                  <a:srgbClr val="444444"/>
                </a:solidFill>
                <a:latin typeface="PT sans"/>
                <a:ea typeface="+mn-ea"/>
                <a:cs typeface="+mn-cs"/>
              </a:rPr>
              <a:t> 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Выполнение задач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ВР: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602128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 Организовано и развивалось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социальное проектирование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всех уровнях:</a:t>
            </a:r>
          </a:p>
          <a:p>
            <a:pPr marL="457200" lvl="1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2.1.Развивать добровольчество (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волонтерство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);</a:t>
            </a:r>
          </a:p>
          <a:p>
            <a:pPr marL="457200" lvl="1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2.2.Создать и реализовать программу сотрудничества с ДНР, ЛНР</a:t>
            </a:r>
          </a:p>
          <a:p>
            <a:pPr marL="457200" lvl="1" indent="0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2.3. Организованы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традиционные мероприятия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школы, класса в технологии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проектной деятельности с использованием </a:t>
            </a:r>
            <a:r>
              <a:rPr lang="ru-RU" u="sng" dirty="0" err="1" smtClean="0">
                <a:latin typeface="Times New Roman" pitchFamily="18" charset="0"/>
                <a:cs typeface="Times New Roman" pitchFamily="18" charset="0"/>
              </a:rPr>
              <a:t>практикоориентированных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 технологий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33102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rgbClr val="0070C0"/>
                </a:solidFill>
              </a:rPr>
              <a:t>Целевые ориентиры результатов воспитания по направлениям</a:t>
            </a:r>
            <a:r>
              <a:rPr lang="ru-RU" dirty="0" smtClean="0"/>
              <a:t>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tabLst>
                <a:tab pos="540385" algn="l"/>
              </a:tabLst>
            </a:pPr>
            <a:r>
              <a:rPr lang="ru-RU" sz="2800" kern="0" dirty="0" smtClean="0">
                <a:latin typeface="Times New Roman"/>
                <a:ea typeface="Times New Roman"/>
              </a:rPr>
              <a:t>Гражданское</a:t>
            </a:r>
            <a:endParaRPr lang="ru-RU" sz="2800" kern="100" dirty="0">
              <a:latin typeface="Times New Roman"/>
              <a:ea typeface="Times New Roman"/>
            </a:endParaRPr>
          </a:p>
          <a:p>
            <a:pPr algn="just">
              <a:tabLst>
                <a:tab pos="540385" algn="l"/>
              </a:tabLst>
            </a:pPr>
            <a:r>
              <a:rPr lang="ru-RU" sz="2800" kern="0" dirty="0" smtClean="0">
                <a:latin typeface="Times New Roman"/>
                <a:ea typeface="Times New Roman"/>
              </a:rPr>
              <a:t>Патриотическое</a:t>
            </a:r>
          </a:p>
          <a:p>
            <a:pPr algn="just">
              <a:tabLst>
                <a:tab pos="540385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Духовно-нравственное</a:t>
            </a:r>
          </a:p>
          <a:p>
            <a:pPr algn="just">
              <a:tabLst>
                <a:tab pos="540385" algn="l"/>
              </a:tabLst>
            </a:pPr>
            <a:r>
              <a:rPr lang="ru-RU" sz="2800" dirty="0" smtClean="0">
                <a:latin typeface="Times New Roman"/>
                <a:ea typeface="Times New Roman"/>
              </a:rPr>
              <a:t>Художественно - эстетическое</a:t>
            </a:r>
          </a:p>
          <a:p>
            <a:pPr algn="just">
              <a:tabLst>
                <a:tab pos="540385" algn="l"/>
              </a:tabLst>
            </a:pPr>
            <a:r>
              <a:rPr lang="ru-RU" sz="2800" kern="100" dirty="0" smtClean="0">
                <a:latin typeface="Times New Roman"/>
                <a:ea typeface="Times New Roman"/>
              </a:rPr>
              <a:t>Физическое</a:t>
            </a:r>
          </a:p>
          <a:p>
            <a:pPr algn="just">
              <a:tabLst>
                <a:tab pos="540385" algn="l"/>
              </a:tabLst>
            </a:pPr>
            <a:r>
              <a:rPr lang="ru-RU" sz="2800" kern="100" dirty="0" smtClean="0">
                <a:latin typeface="Times New Roman"/>
                <a:ea typeface="Times New Roman"/>
              </a:rPr>
              <a:t>Трудовое</a:t>
            </a:r>
          </a:p>
          <a:p>
            <a:pPr algn="just">
              <a:tabLst>
                <a:tab pos="540385" algn="l"/>
              </a:tabLst>
            </a:pPr>
            <a:r>
              <a:rPr lang="ru-RU" sz="2800" kern="100" dirty="0" smtClean="0">
                <a:latin typeface="Times New Roman"/>
                <a:ea typeface="Times New Roman"/>
              </a:rPr>
              <a:t>Экологическое</a:t>
            </a:r>
          </a:p>
          <a:p>
            <a:pPr algn="just">
              <a:tabLst>
                <a:tab pos="540385" algn="l"/>
              </a:tabLst>
            </a:pPr>
            <a:r>
              <a:rPr lang="ru-RU" sz="2800" kern="100" dirty="0" smtClean="0">
                <a:latin typeface="Times New Roman"/>
                <a:ea typeface="Times New Roman"/>
              </a:rPr>
              <a:t>Познавательное</a:t>
            </a:r>
          </a:p>
          <a:p>
            <a:pPr algn="just">
              <a:tabLst>
                <a:tab pos="540385" algn="l"/>
              </a:tabLst>
            </a:pPr>
            <a:r>
              <a:rPr lang="ru-RU" sz="2800" kern="100" dirty="0" smtClean="0">
                <a:latin typeface="Times New Roman"/>
                <a:ea typeface="Times New Roman"/>
              </a:rPr>
              <a:t>Семейное</a:t>
            </a:r>
          </a:p>
          <a:p>
            <a:pPr algn="just">
              <a:tabLst>
                <a:tab pos="540385" algn="l"/>
              </a:tabLst>
            </a:pPr>
            <a:r>
              <a:rPr lang="ru-RU" sz="2800" kern="100" dirty="0" err="1" smtClean="0">
                <a:latin typeface="Times New Roman"/>
                <a:ea typeface="Times New Roman"/>
              </a:rPr>
              <a:t>Профориентационное</a:t>
            </a:r>
            <a:endParaRPr lang="ru-RU" sz="2800" kern="100" dirty="0" smtClean="0">
              <a:latin typeface="Times New Roman"/>
              <a:ea typeface="Times New Roman"/>
            </a:endParaRPr>
          </a:p>
          <a:p>
            <a:pPr algn="just">
              <a:tabLst>
                <a:tab pos="540385" algn="l"/>
              </a:tabLst>
            </a:pPr>
            <a:endParaRPr lang="ru-RU" sz="2800" kern="100" dirty="0">
              <a:latin typeface="Times New Roman"/>
              <a:ea typeface="Times New Roman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36039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solidFill>
                  <a:srgbClr val="444444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Патриотизм, гражданственность</a:t>
            </a:r>
            <a:r>
              <a:rPr lang="ru-RU" sz="2500" dirty="0">
                <a:solidFill>
                  <a:srgbClr val="444444"/>
                </a:solidFill>
                <a:latin typeface="PT sans"/>
                <a:ea typeface="+mn-ea"/>
                <a:cs typeface="+mn-cs"/>
              </a:rPr>
              <a:t> 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836712"/>
            <a:ext cx="8784976" cy="5289451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Традиционные события </a:t>
            </a:r>
          </a:p>
          <a:p>
            <a:pPr marL="0" indent="0" algn="ctr">
              <a:buNone/>
            </a:pPr>
            <a:r>
              <a:rPr lang="ru-RU" sz="24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(воспитательные программы) школы: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Учеба актива (старт Юбилейным событиям школы)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Защитника Отечества (концерт для отцов, ветеранов, праздник для парней школы) </a:t>
            </a:r>
          </a:p>
          <a:p>
            <a:pPr>
              <a:buFontTx/>
              <a:buChar char="-"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Победы (концерт, митинг Памяти)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23923" y="4252012"/>
            <a:ext cx="3123841" cy="1477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55365" y="4247490"/>
            <a:ext cx="3106675" cy="1469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771776" y="4229224"/>
            <a:ext cx="3400648" cy="180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3428999"/>
            <a:ext cx="1960176" cy="30665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49332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720080"/>
          </a:xfrm>
        </p:spPr>
        <p:txBody>
          <a:bodyPr>
            <a:normAutofit fontScale="90000"/>
          </a:bodyPr>
          <a:lstStyle/>
          <a:p>
            <a:r>
              <a:rPr lang="ru-RU" sz="2900" b="1" u="sng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u="sng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u="sng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u="sng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u="sng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u="sng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u="sng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Патриотизм</a:t>
            </a:r>
            <a:r>
              <a:rPr lang="ru-RU" sz="2900" b="1" u="sng" dirty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900" b="1" u="sng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гражданственность</a:t>
            </a:r>
            <a:br>
              <a:rPr lang="ru-RU" sz="2900" b="1" u="sng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900" b="1" u="sng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900" b="1" u="sng" dirty="0" smtClean="0">
                <a:solidFill>
                  <a:srgbClr val="444444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 smtClean="0"/>
              <a:t>Осенний бал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lv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        </a:t>
            </a:r>
            <a:r>
              <a:rPr lang="ru-RU" dirty="0">
                <a:solidFill>
                  <a:srgbClr val="FF0000"/>
                </a:solidFill>
              </a:rPr>
              <a:t>«</a:t>
            </a:r>
            <a:r>
              <a:rPr lang="ru-RU" dirty="0">
                <a:solidFill>
                  <a:srgbClr val="FF0000"/>
                </a:solidFill>
                <a:latin typeface="Times New Roman"/>
                <a:ea typeface="Times New Roman"/>
              </a:rPr>
              <a:t>Танцевальный экспресс времени</a:t>
            </a:r>
            <a:r>
              <a:rPr lang="ru-RU" dirty="0">
                <a:solidFill>
                  <a:srgbClr val="FF0000"/>
                </a:solidFill>
              </a:rPr>
              <a:t>»</a:t>
            </a:r>
          </a:p>
          <a:p>
            <a:pPr marL="0" indent="0">
              <a:buNone/>
            </a:pP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4833765"/>
            <a:ext cx="5344878" cy="1714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459782" y="3100661"/>
            <a:ext cx="4487418" cy="2407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7" y="2060847"/>
            <a:ext cx="5344877" cy="258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250471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3200" b="1" u="sng" dirty="0" smtClean="0">
                <a:latin typeface="Times New Roman" pitchFamily="18" charset="0"/>
                <a:cs typeface="Times New Roman" pitchFamily="18" charset="0"/>
              </a:rPr>
              <a:t>Патриотизм, гражданственност</a:t>
            </a:r>
            <a:r>
              <a:rPr lang="ru-RU" sz="3200" u="sng" dirty="0" smtClean="0">
                <a:latin typeface="Times New Roman" pitchFamily="18" charset="0"/>
                <a:cs typeface="Times New Roman" pitchFamily="18" charset="0"/>
              </a:rPr>
              <a:t>ь</a:t>
            </a:r>
            <a:endParaRPr lang="ru-RU" sz="3200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FF0000"/>
                </a:solidFill>
              </a:rPr>
              <a:t>Волонтерство: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ЛНР, ДНР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Теплый дом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Крышечки добра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Ярмарка 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Помощь ветеранам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Веселые переменки</a:t>
            </a:r>
          </a:p>
          <a:p>
            <a:pPr marL="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086" y="1172721"/>
            <a:ext cx="1944216" cy="2256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29957" y="2152540"/>
            <a:ext cx="4144387" cy="1884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5939" y="3789040"/>
            <a:ext cx="3352800" cy="2755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41077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1013</Words>
  <Application>Microsoft Office PowerPoint</Application>
  <PresentationFormat>Экран (4:3)</PresentationFormat>
  <Paragraphs>191</Paragraphs>
  <Slides>30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Тема Office</vt:lpstr>
      <vt:lpstr>Анализ воспитательной работы классного руководителя,  КДО, ОУС  МАОУ СОШ № 104</vt:lpstr>
      <vt:lpstr> Цель воспитательной работы  на 2022-2023 уч. год:  духовно-нравственное  развитие личности обучающихся  с приоритетом на гражданско –патриотическое воспитание. .</vt:lpstr>
      <vt:lpstr>Выполнение задач ВР:</vt:lpstr>
      <vt:lpstr>Выполнение задач ВР:</vt:lpstr>
      <vt:lpstr> Выполнение задач ВР:: </vt:lpstr>
      <vt:lpstr>Целевые ориентиры результатов воспитания по направлениям:</vt:lpstr>
      <vt:lpstr>Патриотизм, гражданственность </vt:lpstr>
      <vt:lpstr>   Патриотизм, гражданственность  Осенний бал</vt:lpstr>
      <vt:lpstr>Патриотизм, гражданственность</vt:lpstr>
      <vt:lpstr>Патриотизм, гражданственность </vt:lpstr>
      <vt:lpstr>Патриотизм, гражданственность</vt:lpstr>
      <vt:lpstr>Патриотизм, гражданственность</vt:lpstr>
      <vt:lpstr>Патриотизм, гражданственность</vt:lpstr>
      <vt:lpstr>Презентация PowerPoint</vt:lpstr>
      <vt:lpstr>Наставничество в детском коллективе и детская инициатива</vt:lpstr>
      <vt:lpstr>ПРОБЛЕМЫ</vt:lpstr>
      <vt:lpstr>Решение проблемы</vt:lpstr>
      <vt:lpstr>ПРОБЛЕМЫ</vt:lpstr>
      <vt:lpstr>РЕШЕНИЕ ПРОБЛЕМЫ</vt:lpstr>
      <vt:lpstr>КЛАССные находки</vt:lpstr>
      <vt:lpstr>КЛАССные находки</vt:lpstr>
      <vt:lpstr>КЛАССные находки</vt:lpstr>
      <vt:lpstr>КЛАССные находки</vt:lpstr>
      <vt:lpstr>Проблемы</vt:lpstr>
      <vt:lpstr>КДО бюджетные ОУ</vt:lpstr>
      <vt:lpstr>Выступления и конкурсы КДО</vt:lpstr>
      <vt:lpstr>КДО платные ОУ</vt:lpstr>
      <vt:lpstr>Выступления и конкурсы КДО</vt:lpstr>
      <vt:lpstr>Профориентация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Создание условий для формирования духовно-нравственных ценностей обучающихся МАОУ СОШ № 104</dc:title>
  <dc:creator>Алиночка</dc:creator>
  <cp:lastModifiedBy>User</cp:lastModifiedBy>
  <cp:revision>54</cp:revision>
  <dcterms:created xsi:type="dcterms:W3CDTF">2016-06-08T10:13:58Z</dcterms:created>
  <dcterms:modified xsi:type="dcterms:W3CDTF">2023-06-06T02:46:10Z</dcterms:modified>
</cp:coreProperties>
</file>