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320" r:id="rId3"/>
    <p:sldId id="321" r:id="rId4"/>
    <p:sldId id="322" r:id="rId5"/>
    <p:sldId id="323" r:id="rId6"/>
    <p:sldId id="324" r:id="rId7"/>
    <p:sldId id="325" r:id="rId8"/>
    <p:sldId id="326" r:id="rId9"/>
    <p:sldId id="327" r:id="rId10"/>
    <p:sldId id="331" r:id="rId11"/>
    <p:sldId id="337" r:id="rId12"/>
    <p:sldId id="338" r:id="rId13"/>
    <p:sldId id="263" r:id="rId14"/>
    <p:sldId id="295" r:id="rId15"/>
    <p:sldId id="339" r:id="rId16"/>
    <p:sldId id="296" r:id="rId17"/>
    <p:sldId id="298" r:id="rId18"/>
    <p:sldId id="299" r:id="rId19"/>
    <p:sldId id="306" r:id="rId20"/>
    <p:sldId id="309" r:id="rId21"/>
    <p:sldId id="310" r:id="rId22"/>
    <p:sldId id="311" r:id="rId23"/>
    <p:sldId id="340" r:id="rId24"/>
    <p:sldId id="285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40E579F8-8C27-40E3-8F8E-031DDD9EA339}">
  <a:tblStyle styleId="{40E579F8-8C27-40E3-8F8E-031DDD9EA33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594" y="-126"/>
      </p:cViewPr>
      <p:guideLst>
        <p:guide orient="horz" pos="1620"/>
        <p:guide pos="2880"/>
      </p:guideLst>
    </p:cSldViewPr>
  </p:slideViewPr>
  <p:notesTextViewPr>
    <p:cViewPr>
      <p:scale>
        <a:sx n="33" d="100"/>
        <a:sy n="33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15459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g70986e5564_2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0" name="Google Shape;1240;g70986e5564_2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22222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1025" y="-11025"/>
            <a:ext cx="9144000" cy="5143500"/>
          </a:xfrm>
          <a:prstGeom prst="rect">
            <a:avLst/>
          </a:prstGeom>
          <a:solidFill>
            <a:srgbClr val="222222">
              <a:alpha val="64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086350" y="-38100"/>
            <a:ext cx="4114800" cy="5219700"/>
          </a:xfrm>
          <a:custGeom>
            <a:avLst/>
            <a:gdLst/>
            <a:ahLst/>
            <a:cxnLst/>
            <a:rect l="l" t="t" r="r" b="b"/>
            <a:pathLst>
              <a:path w="164592" h="208788" extrusionOk="0">
                <a:moveTo>
                  <a:pt x="0" y="1524"/>
                </a:moveTo>
                <a:lnTo>
                  <a:pt x="107442" y="208788"/>
                </a:lnTo>
                <a:lnTo>
                  <a:pt x="164592" y="208788"/>
                </a:lnTo>
                <a:lnTo>
                  <a:pt x="1645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 flipH="1">
            <a:off x="-418950" y="4394400"/>
            <a:ext cx="8172300" cy="749100"/>
          </a:xfrm>
          <a:prstGeom prst="parallelogram">
            <a:avLst>
              <a:gd name="adj" fmla="val 51542"/>
            </a:avLst>
          </a:prstGeom>
          <a:solidFill>
            <a:srgbClr val="FFFFFF">
              <a:alpha val="17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3" name="Google Shape;13;p2"/>
          <p:cNvSpPr/>
          <p:nvPr/>
        </p:nvSpPr>
        <p:spPr>
          <a:xfrm flipH="1">
            <a:off x="1028475" y="4166400"/>
            <a:ext cx="8369700" cy="228000"/>
          </a:xfrm>
          <a:prstGeom prst="parallelogram">
            <a:avLst>
              <a:gd name="adj" fmla="val 5154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028475" y="0"/>
            <a:ext cx="5238600" cy="40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5"/>
          <p:cNvGrpSpPr/>
          <p:nvPr/>
        </p:nvGrpSpPr>
        <p:grpSpPr>
          <a:xfrm>
            <a:off x="-903537" y="-38100"/>
            <a:ext cx="10524355" cy="5214650"/>
            <a:chOff x="-903537" y="-38100"/>
            <a:chExt cx="10524355" cy="5214650"/>
          </a:xfrm>
        </p:grpSpPr>
        <p:sp>
          <p:nvSpPr>
            <p:cNvPr id="32" name="Google Shape;32;p5"/>
            <p:cNvSpPr/>
            <p:nvPr/>
          </p:nvSpPr>
          <p:spPr>
            <a:xfrm>
              <a:off x="-55075" y="-38100"/>
              <a:ext cx="3312625" cy="5214650"/>
            </a:xfrm>
            <a:custGeom>
              <a:avLst/>
              <a:gdLst/>
              <a:ahLst/>
              <a:cxnLst/>
              <a:rect l="l" t="t" r="r" b="b"/>
              <a:pathLst>
                <a:path w="132505" h="208586" extrusionOk="0">
                  <a:moveTo>
                    <a:pt x="132505" y="207264"/>
                  </a:moveTo>
                  <a:lnTo>
                    <a:pt x="25063" y="0"/>
                  </a:lnTo>
                  <a:lnTo>
                    <a:pt x="0" y="202"/>
                  </a:lnTo>
                  <a:lnTo>
                    <a:pt x="1322" y="2085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3" name="Google Shape;33;p5"/>
            <p:cNvSpPr/>
            <p:nvPr/>
          </p:nvSpPr>
          <p:spPr>
            <a:xfrm flipH="1">
              <a:off x="-903537" y="-17561"/>
              <a:ext cx="1759200" cy="749100"/>
            </a:xfrm>
            <a:prstGeom prst="parallelogram">
              <a:avLst>
                <a:gd name="adj" fmla="val 5154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5"/>
            <p:cNvSpPr/>
            <p:nvPr/>
          </p:nvSpPr>
          <p:spPr>
            <a:xfrm flipH="1">
              <a:off x="472134" y="-9525"/>
              <a:ext cx="518400" cy="749100"/>
            </a:xfrm>
            <a:prstGeom prst="parallelogram">
              <a:avLst>
                <a:gd name="adj" fmla="val 75009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flipH="1">
              <a:off x="742953" y="272850"/>
              <a:ext cx="7505700" cy="749100"/>
            </a:xfrm>
            <a:prstGeom prst="parallelogram">
              <a:avLst>
                <a:gd name="adj" fmla="val 5154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5"/>
            <p:cNvSpPr/>
            <p:nvPr/>
          </p:nvSpPr>
          <p:spPr>
            <a:xfrm flipH="1">
              <a:off x="7861618" y="272850"/>
              <a:ext cx="1759200" cy="749100"/>
            </a:xfrm>
            <a:prstGeom prst="parallelogram">
              <a:avLst>
                <a:gd name="adj" fmla="val 5154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5"/>
            <p:cNvSpPr/>
            <p:nvPr/>
          </p:nvSpPr>
          <p:spPr>
            <a:xfrm flipH="1">
              <a:off x="990375" y="4925850"/>
              <a:ext cx="8369700" cy="228000"/>
            </a:xfrm>
            <a:prstGeom prst="parallelogram">
              <a:avLst>
                <a:gd name="adj" fmla="val 5154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1"/>
          </p:nvPr>
        </p:nvSpPr>
        <p:spPr>
          <a:xfrm>
            <a:off x="1104900" y="1277625"/>
            <a:ext cx="7581900" cy="3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▸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6"/>
          <p:cNvGrpSpPr/>
          <p:nvPr/>
        </p:nvGrpSpPr>
        <p:grpSpPr>
          <a:xfrm>
            <a:off x="-903537" y="-38100"/>
            <a:ext cx="10524355" cy="5214650"/>
            <a:chOff x="-903537" y="-38100"/>
            <a:chExt cx="10524355" cy="5214650"/>
          </a:xfrm>
        </p:grpSpPr>
        <p:sp>
          <p:nvSpPr>
            <p:cNvPr id="43" name="Google Shape;43;p6"/>
            <p:cNvSpPr/>
            <p:nvPr/>
          </p:nvSpPr>
          <p:spPr>
            <a:xfrm>
              <a:off x="-55075" y="-38100"/>
              <a:ext cx="3312625" cy="5214650"/>
            </a:xfrm>
            <a:custGeom>
              <a:avLst/>
              <a:gdLst/>
              <a:ahLst/>
              <a:cxnLst/>
              <a:rect l="l" t="t" r="r" b="b"/>
              <a:pathLst>
                <a:path w="132505" h="208586" extrusionOk="0">
                  <a:moveTo>
                    <a:pt x="132505" y="207264"/>
                  </a:moveTo>
                  <a:lnTo>
                    <a:pt x="25063" y="0"/>
                  </a:lnTo>
                  <a:lnTo>
                    <a:pt x="0" y="202"/>
                  </a:lnTo>
                  <a:lnTo>
                    <a:pt x="1322" y="2085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44" name="Google Shape;44;p6"/>
            <p:cNvSpPr/>
            <p:nvPr/>
          </p:nvSpPr>
          <p:spPr>
            <a:xfrm flipH="1">
              <a:off x="-903537" y="-17561"/>
              <a:ext cx="1759200" cy="749100"/>
            </a:xfrm>
            <a:prstGeom prst="parallelogram">
              <a:avLst>
                <a:gd name="adj" fmla="val 5154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6"/>
            <p:cNvSpPr/>
            <p:nvPr/>
          </p:nvSpPr>
          <p:spPr>
            <a:xfrm flipH="1">
              <a:off x="472134" y="-9525"/>
              <a:ext cx="518400" cy="749100"/>
            </a:xfrm>
            <a:prstGeom prst="parallelogram">
              <a:avLst>
                <a:gd name="adj" fmla="val 75009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6"/>
            <p:cNvSpPr/>
            <p:nvPr/>
          </p:nvSpPr>
          <p:spPr>
            <a:xfrm flipH="1">
              <a:off x="742953" y="272850"/>
              <a:ext cx="7505700" cy="749100"/>
            </a:xfrm>
            <a:prstGeom prst="parallelogram">
              <a:avLst>
                <a:gd name="adj" fmla="val 5154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6"/>
            <p:cNvSpPr/>
            <p:nvPr/>
          </p:nvSpPr>
          <p:spPr>
            <a:xfrm flipH="1">
              <a:off x="7861618" y="272850"/>
              <a:ext cx="1759200" cy="749100"/>
            </a:xfrm>
            <a:prstGeom prst="parallelogram">
              <a:avLst>
                <a:gd name="adj" fmla="val 5154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6"/>
            <p:cNvSpPr/>
            <p:nvPr/>
          </p:nvSpPr>
          <p:spPr>
            <a:xfrm flipH="1">
              <a:off x="990375" y="4925850"/>
              <a:ext cx="8369700" cy="228000"/>
            </a:xfrm>
            <a:prstGeom prst="parallelogram">
              <a:avLst>
                <a:gd name="adj" fmla="val 5154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1101386" y="272850"/>
            <a:ext cx="75744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1"/>
          </p:nvPr>
        </p:nvSpPr>
        <p:spPr>
          <a:xfrm>
            <a:off x="1101375" y="1311550"/>
            <a:ext cx="3681900" cy="35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SzPts val="2600"/>
              <a:buChar char="▸"/>
              <a:defRPr sz="2600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2"/>
          </p:nvPr>
        </p:nvSpPr>
        <p:spPr>
          <a:xfrm>
            <a:off x="5004949" y="1311550"/>
            <a:ext cx="3681900" cy="35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SzPts val="2600"/>
              <a:buChar char="▸"/>
              <a:defRPr sz="2600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TITLE_ONLY_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9"/>
          <p:cNvSpPr/>
          <p:nvPr/>
        </p:nvSpPr>
        <p:spPr>
          <a:xfrm>
            <a:off x="-55075" y="-38100"/>
            <a:ext cx="3312625" cy="5214650"/>
          </a:xfrm>
          <a:custGeom>
            <a:avLst/>
            <a:gdLst/>
            <a:ahLst/>
            <a:cxnLst/>
            <a:rect l="l" t="t" r="r" b="b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FFFFFF">
              <a:alpha val="17690"/>
            </a:srgbClr>
          </a:solidFill>
          <a:ln>
            <a:noFill/>
          </a:ln>
        </p:spPr>
      </p:sp>
      <p:sp>
        <p:nvSpPr>
          <p:cNvPr id="78" name="Google Shape;78;p9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9"/>
          <p:cNvSpPr/>
          <p:nvPr/>
        </p:nvSpPr>
        <p:spPr>
          <a:xfrm flipH="1">
            <a:off x="472134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9"/>
          <p:cNvSpPr/>
          <p:nvPr/>
        </p:nvSpPr>
        <p:spPr>
          <a:xfrm flipH="1">
            <a:off x="742953" y="272850"/>
            <a:ext cx="7505700" cy="749100"/>
          </a:xfrm>
          <a:prstGeom prst="parallelogram">
            <a:avLst>
              <a:gd name="adj" fmla="val 51542"/>
            </a:avLst>
          </a:prstGeom>
          <a:solidFill>
            <a:srgbClr val="222222">
              <a:alpha val="64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9"/>
          <p:cNvSpPr/>
          <p:nvPr/>
        </p:nvSpPr>
        <p:spPr>
          <a:xfrm flipH="1">
            <a:off x="7861618" y="272850"/>
            <a:ext cx="1759200" cy="749100"/>
          </a:xfrm>
          <a:prstGeom prst="parallelogram">
            <a:avLst>
              <a:gd name="adj" fmla="val 5154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9"/>
          <p:cNvSpPr/>
          <p:nvPr/>
        </p:nvSpPr>
        <p:spPr>
          <a:xfrm flipH="1">
            <a:off x="990375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9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04900" y="1200150"/>
            <a:ext cx="75819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oboto"/>
              <a:buChar char="▸"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"/>
              <a:buChar char="▹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Char char="▹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5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ksenia.vav" TargetMode="External"/><Relationship Id="rId3" Type="http://schemas.openxmlformats.org/officeDocument/2006/relationships/image" Target="../media/image8.png"/><Relationship Id="rId7" Type="http://schemas.openxmlformats.org/officeDocument/2006/relationships/hyperlink" Target="https://vk.com/club151199549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vk.com/club193925175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hyperlink" Target="https://www.instagram.com/kseniyavav/?r=nameta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"/>
          <p:cNvSpPr txBox="1">
            <a:spLocks noGrp="1"/>
          </p:cNvSpPr>
          <p:nvPr>
            <p:ph type="ctrTitle"/>
          </p:nvPr>
        </p:nvSpPr>
        <p:spPr>
          <a:xfrm>
            <a:off x="251520" y="627534"/>
            <a:ext cx="5655515" cy="310443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3200" dirty="0"/>
              <a:t>«Формы, способы и средства психолого- педагогического сопровождения дистанционного обучения»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23928" y="4083918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МАОУ «СОШ №104 г. Челябинска»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en"/>
          </a:p>
        </p:txBody>
      </p:sp>
      <p:pic>
        <p:nvPicPr>
          <p:cNvPr id="1026" name="Picture 2" descr="C:\Users\Наталья\Downloads\oOtLpi3_zM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42858"/>
            <a:ext cx="4124495" cy="2786082"/>
          </a:xfrm>
          <a:prstGeom prst="rect">
            <a:avLst/>
          </a:prstGeom>
          <a:noFill/>
        </p:spPr>
      </p:pic>
      <p:pic>
        <p:nvPicPr>
          <p:cNvPr id="1027" name="Picture 3" descr="C:\Users\Наталья\Downloads\video_urok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88013" y="1643056"/>
            <a:ext cx="4625688" cy="30718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Психолого-педагогическое сопровождение в условиях дистанционного обучения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1"/>
          </p:nvPr>
        </p:nvSpPr>
        <p:spPr>
          <a:xfrm>
            <a:off x="251520" y="1203598"/>
            <a:ext cx="8640960" cy="36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Под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психологическим сопровождением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профессор, В.В. Рубцов понимает конкретную  работу, напрямую связанную с эффективным введением стандарта и направленную на </a:t>
            </a:r>
            <a:r>
              <a:rPr lang="ru-RU" sz="2800" u="sng" dirty="0" smtClean="0">
                <a:latin typeface="Times New Roman" pitchFamily="18" charset="0"/>
                <a:cs typeface="Times New Roman" pitchFamily="18" charset="0"/>
              </a:rPr>
              <a:t>обеспечение психолого-педагогических условий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реализации основной образовательной программы.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Психолого-педагогическое сопровождение в условиях дистанционного обучения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1"/>
          </p:nvPr>
        </p:nvSpPr>
        <p:spPr>
          <a:xfrm>
            <a:off x="251520" y="1203598"/>
            <a:ext cx="8640960" cy="36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800" dirty="0" smtClean="0"/>
              <a:t>Меняется организация работы, формы работы, но остается востребованным все содержание работы службы психологического сопровождения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0"/>
          <p:cNvSpPr txBox="1">
            <a:spLocks noGrp="1"/>
          </p:cNvSpPr>
          <p:nvPr>
            <p:ph type="title"/>
          </p:nvPr>
        </p:nvSpPr>
        <p:spPr>
          <a:xfrm>
            <a:off x="1101386" y="272850"/>
            <a:ext cx="75744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Механизмы ликвидации основных проблем дистанционного обучения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2" name="Google Shape;172;p2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  <p:pic>
        <p:nvPicPr>
          <p:cNvPr id="10" name="Picture 2" descr="Иконки популярных сервисов (.Ai + .Psd + .Png) скачать бесплатно ...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77" r="66357" b="19862"/>
          <a:stretch/>
        </p:blipFill>
        <p:spPr bwMode="auto">
          <a:xfrm>
            <a:off x="1" y="1000114"/>
            <a:ext cx="3071802" cy="128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Иконки популярных сервисов (.Ai + .Psd + .Png) скачать бесплатно ...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5" r="51844" b="83435"/>
          <a:stretch/>
        </p:blipFill>
        <p:spPr bwMode="auto">
          <a:xfrm>
            <a:off x="2928926" y="1142991"/>
            <a:ext cx="2928958" cy="114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Иконки популярных сервисов (.Ai + .Psd + .Png) скачать бесплатно ...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5" b="82403"/>
          <a:stretch/>
        </p:blipFill>
        <p:spPr bwMode="auto">
          <a:xfrm>
            <a:off x="5857884" y="1142990"/>
            <a:ext cx="1502285" cy="128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Иконки популярных сервисов (.Ai + .Psd + .Png) скачать бесплатно ...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645" r="31469" b="19678"/>
          <a:stretch/>
        </p:blipFill>
        <p:spPr bwMode="auto">
          <a:xfrm>
            <a:off x="7429520" y="2928940"/>
            <a:ext cx="1714481" cy="145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видео зум коммуникации, компьютерные иконки, видеотелефон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ак спрятать бардак на фоне в Zoom — инструкци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8" name="Picture 10" descr="Как спрятать бардак на фоне в Zoom — инструкци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7" t="15901" r="35388" b="32124"/>
          <a:stretch/>
        </p:blipFill>
        <p:spPr bwMode="auto">
          <a:xfrm>
            <a:off x="7500958" y="1142990"/>
            <a:ext cx="1461996" cy="146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Иконки популярных сервисов (.Ai + .Psd + .Png) скачать бесплатно ...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7" r="16397" b="83205"/>
          <a:stretch/>
        </p:blipFill>
        <p:spPr bwMode="auto">
          <a:xfrm>
            <a:off x="-214346" y="3000378"/>
            <a:ext cx="1631161" cy="135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Иконки популярных сервисов (.Ai + .Psd + .Png) скачать бесплатно ...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5" t="39790" r="67869" b="39621"/>
          <a:stretch/>
        </p:blipFill>
        <p:spPr bwMode="auto">
          <a:xfrm>
            <a:off x="1285852" y="2786064"/>
            <a:ext cx="1747753" cy="163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3000364" y="2428874"/>
            <a:ext cx="471490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Анализируя различные приложения, такие как: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1) </a:t>
            </a:r>
            <a:r>
              <a:rPr kumimoji="0" lang="ru-RU" sz="1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мессенджеры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2)  социальные сети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3)  приложения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4)  ресурсы электронной почты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5)  сервис видеоконференций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Наша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практика. Консультирование</a:t>
            </a:r>
            <a:endParaRPr dirty="0"/>
          </a:p>
        </p:txBody>
      </p:sp>
      <p:sp>
        <p:nvSpPr>
          <p:cNvPr id="188" name="Google Shape;188;p2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  <p:pic>
        <p:nvPicPr>
          <p:cNvPr id="7" name="Picture 2" descr="Иконки популярных сервисов (.Ai + .Psd + .Png) скачать бесплатно ...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77" r="66357" b="19862"/>
          <a:stretch/>
        </p:blipFill>
        <p:spPr bwMode="auto">
          <a:xfrm>
            <a:off x="1795273" y="1048582"/>
            <a:ext cx="3193147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User\Desktop\Screenshot_20200824_1253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4" y="571486"/>
            <a:ext cx="1935113" cy="421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7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Наша практика. Приглашение</a:t>
            </a:r>
            <a:endParaRPr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8" name="Google Shape;188;p2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/>
          </a:p>
        </p:txBody>
      </p:sp>
      <p:sp>
        <p:nvSpPr>
          <p:cNvPr id="2" name="AutoShape 4" descr="https://apf.mail.ru/cgi-bin/readmsg?id=15973046600607878483;0;1&amp;exif=1&amp;full=1&amp;x-email=nata020875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https://apf.mail.ru/cgi-bin/readmsg?id=15973046600607878483;0;1&amp;exif=1&amp;full=1&amp;x-email=nata020875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s://apf.mail.ru/cgi-bin/readmsg?id=15973046600607878483;0;1&amp;exif=1&amp;full=1&amp;x-email=nata020875%40mail.r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3" name="Picture 9" descr="D:\User\Downloads\Объявление для тест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150" y="1500180"/>
            <a:ext cx="4306398" cy="302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428742"/>
            <a:ext cx="4527277" cy="311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739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Наша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практика.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Психопросвещение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профилактика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2" name="Google Shape;172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  <p:pic>
        <p:nvPicPr>
          <p:cNvPr id="11" name="Picture 2" descr="Иконки популярных сервисов (.Ai + .Psd + .Png) скачать бесплатно ...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5" r="51844" b="83435"/>
          <a:stretch/>
        </p:blipFill>
        <p:spPr bwMode="auto">
          <a:xfrm>
            <a:off x="1763325" y="1110900"/>
            <a:ext cx="3384739" cy="136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Иконки популярных сервисов (.Ai + .Psd + .Png) скачать бесплатно ...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5" b="82403"/>
          <a:stretch/>
        </p:blipFill>
        <p:spPr bwMode="auto">
          <a:xfrm>
            <a:off x="5148064" y="1110901"/>
            <a:ext cx="1655669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User\Desktop\изображение_viber_2020-08-24_17-29-2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3" b="51802"/>
          <a:stretch/>
        </p:blipFill>
        <p:spPr bwMode="auto">
          <a:xfrm>
            <a:off x="179512" y="2666541"/>
            <a:ext cx="2436733" cy="188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792" y="2529791"/>
            <a:ext cx="1335328" cy="2147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99792" y="306444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>
                <a:hlinkClick r:id="rId6"/>
              </a:rPr>
              <a:t>https://vk.com/club193925175</a:t>
            </a:r>
            <a:endParaRPr lang="en-US" dirty="0"/>
          </a:p>
          <a:p>
            <a:r>
              <a:rPr lang="en-US" u="sng" dirty="0">
                <a:hlinkClick r:id="rId7"/>
              </a:rPr>
              <a:t>https://vk.com/club151199549</a:t>
            </a:r>
            <a:endParaRPr lang="en-US" dirty="0"/>
          </a:p>
          <a:p>
            <a:r>
              <a:rPr lang="en-US" dirty="0">
                <a:hlinkClick r:id="rId8"/>
              </a:rPr>
              <a:t>https://www.facebook.com/ksenia.vav</a:t>
            </a:r>
            <a:endParaRPr lang="en-US" dirty="0"/>
          </a:p>
          <a:p>
            <a:r>
              <a:rPr lang="en-US" u="sng" dirty="0">
                <a:hlinkClick r:id="rId9"/>
              </a:rPr>
              <a:t>https://www.instagram.com/kseniyavav/?r=nametag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46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Наша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практика. Психологическая диагностика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2" name="Google Shape;172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/>
          </a:p>
        </p:txBody>
      </p:sp>
      <p:pic>
        <p:nvPicPr>
          <p:cNvPr id="8" name="Picture 2" descr="Иконки популярных сервисов (.Ai + .Psd + .Png) скачать бесплатно ...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7" r="16397" b="83205"/>
          <a:stretch/>
        </p:blipFill>
        <p:spPr bwMode="auto">
          <a:xfrm>
            <a:off x="2915816" y="1347614"/>
            <a:ext cx="1332041" cy="106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Иконки популярных сервисов (.Ai + .Psd + .Png) скачать бесплатно ...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5" t="39790" r="67869" b="39621"/>
          <a:stretch/>
        </p:blipFill>
        <p:spPr bwMode="auto">
          <a:xfrm>
            <a:off x="4427984" y="1159736"/>
            <a:ext cx="1368152" cy="132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9" t="14101" r="30859" b="62566"/>
          <a:stretch/>
        </p:blipFill>
        <p:spPr bwMode="auto">
          <a:xfrm>
            <a:off x="453694" y="1125943"/>
            <a:ext cx="2304256" cy="82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3" t="17702" r="32460" b="10643"/>
          <a:stretch/>
        </p:blipFill>
        <p:spPr bwMode="auto">
          <a:xfrm>
            <a:off x="364250" y="2067694"/>
            <a:ext cx="2420572" cy="2808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5" t="25010" r="50625" b="9379"/>
          <a:stretch/>
        </p:blipFill>
        <p:spPr bwMode="auto">
          <a:xfrm>
            <a:off x="5803133" y="1125943"/>
            <a:ext cx="3144004" cy="3711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289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Наша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практика. Коррекционно-развивающие встречи.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2" name="Google Shape;172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  <p:pic>
        <p:nvPicPr>
          <p:cNvPr id="10" name="Picture 2" descr="Иконки популярных сервисов (.Ai + .Psd + .Png) скачать бесплатно ...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645" r="31469" b="19678"/>
          <a:stretch/>
        </p:blipFill>
        <p:spPr bwMode="auto">
          <a:xfrm>
            <a:off x="899592" y="987045"/>
            <a:ext cx="1131846" cy="94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Как спрятать бардак на фоне в Zoom — инструкци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7" t="15901" r="35388" b="32124"/>
          <a:stretch/>
        </p:blipFill>
        <p:spPr bwMode="auto">
          <a:xfrm>
            <a:off x="2339752" y="1185974"/>
            <a:ext cx="660818" cy="66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User\Downloads\MhH_uoEZKI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10" y="1981540"/>
            <a:ext cx="3879728" cy="275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User\Downloads\IMG-0b5a1cedeb6a6ca48d7909929643791c-V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0136">
            <a:off x="4799052" y="1287644"/>
            <a:ext cx="2386782" cy="318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https://apf.mail.ru/cgi-bin/readmsg?id=15982678130169327605;0;2&amp;exif=1&amp;full=1&amp;x-email=nata020875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9" descr="https://apf.mail.ru/cgi-bin/readmsg?id=15982678130169327605;0;3&amp;exif=1&amp;full=1&amp;x-email=nata020875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25" name="Picture 13" descr="Звездная ночь. Винсент Ван Гог. &quot;Магия ночи в мировой живописи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139702"/>
            <a:ext cx="1956851" cy="154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Выгнутая вправо стрелка 12"/>
          <p:cNvSpPr/>
          <p:nvPr/>
        </p:nvSpPr>
        <p:spPr>
          <a:xfrm rot="4104039">
            <a:off x="7098554" y="3343325"/>
            <a:ext cx="730420" cy="221371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42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Окружающий мир 1 класс Перспектива Учебник 1-2 часть комплект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25268">
            <a:off x="5062680" y="1601694"/>
            <a:ext cx="1407042" cy="187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0" name="Google Shape;170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Наша практика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2" name="Google Shape;172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/>
          </a:p>
        </p:txBody>
      </p:sp>
      <p:sp>
        <p:nvSpPr>
          <p:cNvPr id="6" name="AutoShape 6" descr="https://apf.mail.ru/cgi-bin/readmsg?id=15982678130169327605;0;2&amp;exif=1&amp;full=1&amp;x-email=nata020875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9" name="Picture 7" descr="D:\User\Downloads\gl7Fui-y-6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28" y="1059582"/>
            <a:ext cx="2295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9" descr="https://apf.mail.ru/cgi-bin/readmsg?id=15982678130169327605;0;3&amp;exif=1&amp;full=1&amp;x-email=nata020875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D:\User\Desktop\изображение_viber_2020-08-25_15-54-0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5" b="8326"/>
          <a:stretch/>
        </p:blipFill>
        <p:spPr bwMode="auto">
          <a:xfrm>
            <a:off x="6300192" y="1131590"/>
            <a:ext cx="2453277" cy="35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3" name="Picture 11" descr="D:\User\Downloads\kdTSpF1xyFU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26" b="10352"/>
          <a:stretch/>
        </p:blipFill>
        <p:spPr bwMode="auto">
          <a:xfrm>
            <a:off x="1691680" y="3511565"/>
            <a:ext cx="1855835" cy="136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User\Downloads\ZgwtkpGVQ4w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0651">
            <a:off x="435271" y="3210259"/>
            <a:ext cx="1215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ыгнутая вправо стрелка 1"/>
          <p:cNvSpPr/>
          <p:nvPr/>
        </p:nvSpPr>
        <p:spPr>
          <a:xfrm rot="11037292">
            <a:off x="247234" y="1389881"/>
            <a:ext cx="720080" cy="190936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Выгнутая влево стрелка 2"/>
          <p:cNvSpPr/>
          <p:nvPr/>
        </p:nvSpPr>
        <p:spPr>
          <a:xfrm rot="10642866">
            <a:off x="3547515" y="2211710"/>
            <a:ext cx="592437" cy="216024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Выгнутая влево стрелка 3"/>
          <p:cNvSpPr/>
          <p:nvPr/>
        </p:nvSpPr>
        <p:spPr>
          <a:xfrm rot="19005198">
            <a:off x="5169525" y="2944320"/>
            <a:ext cx="653686" cy="179316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16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  <p:pic>
        <p:nvPicPr>
          <p:cNvPr id="1026" name="Picture 2" descr="Дистанционное обучение в Центре практической психологии ИПО КФ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59582"/>
            <a:ext cx="5748880" cy="38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49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Рекомендации педагогам: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 lang="en" dirty="0"/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 l="14205" t="24138" r="9922" b="22488"/>
          <a:stretch>
            <a:fillRect/>
          </a:stretch>
        </p:blipFill>
        <p:spPr bwMode="auto">
          <a:xfrm>
            <a:off x="142844" y="1071552"/>
            <a:ext cx="4505900" cy="2536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/>
          <a:srcRect l="9994" t="23593" r="6726" b="19947"/>
          <a:stretch>
            <a:fillRect/>
          </a:stretch>
        </p:blipFill>
        <p:spPr bwMode="auto">
          <a:xfrm>
            <a:off x="1785918" y="1643056"/>
            <a:ext cx="4659461" cy="2611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/>
          <a:srcRect l="8544" t="25227" r="8762" b="16862"/>
          <a:stretch>
            <a:fillRect/>
          </a:stretch>
        </p:blipFill>
        <p:spPr bwMode="auto">
          <a:xfrm>
            <a:off x="4429124" y="2071684"/>
            <a:ext cx="4551240" cy="275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Рекомендации педагогам: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 lang="en"/>
          </a:p>
        </p:txBody>
      </p:sp>
      <p:pic>
        <p:nvPicPr>
          <p:cNvPr id="9" name="Рисунок 8"/>
          <p:cNvPicPr/>
          <p:nvPr/>
        </p:nvPicPr>
        <p:blipFill>
          <a:blip r:embed="rId2"/>
          <a:srcRect l="5928" t="20871" r="6289" b="23577"/>
          <a:stretch>
            <a:fillRect/>
          </a:stretch>
        </p:blipFill>
        <p:spPr bwMode="auto">
          <a:xfrm>
            <a:off x="214282" y="1000114"/>
            <a:ext cx="4500594" cy="2639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3"/>
          <a:srcRect l="10724" t="21779" r="5274" b="18495"/>
          <a:stretch>
            <a:fillRect/>
          </a:stretch>
        </p:blipFill>
        <p:spPr bwMode="auto">
          <a:xfrm>
            <a:off x="4714876" y="2428874"/>
            <a:ext cx="4429124" cy="2552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Рекомендации родителям: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 lang="en"/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 l="7672" t="20690" r="4547" b="20310"/>
          <a:stretch>
            <a:fillRect/>
          </a:stretch>
        </p:blipFill>
        <p:spPr bwMode="auto">
          <a:xfrm>
            <a:off x="142844" y="1142990"/>
            <a:ext cx="4286280" cy="273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/>
          <a:srcRect l="10143" t="21960" r="6431" b="22846"/>
          <a:stretch>
            <a:fillRect/>
          </a:stretch>
        </p:blipFill>
        <p:spPr bwMode="auto">
          <a:xfrm>
            <a:off x="4572000" y="2357436"/>
            <a:ext cx="4357686" cy="2550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 lang="en"/>
          </a:p>
        </p:txBody>
      </p:sp>
      <p:pic>
        <p:nvPicPr>
          <p:cNvPr id="62466" name="Picture 2" descr="C:\Users\Наталья\Downloads\ladon-razum-iskustvennyi-intellek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71552"/>
            <a:ext cx="4071966" cy="3000396"/>
          </a:xfrm>
          <a:prstGeom prst="rect">
            <a:avLst/>
          </a:prstGeom>
          <a:noFill/>
        </p:spPr>
      </p:pic>
      <p:pic>
        <p:nvPicPr>
          <p:cNvPr id="62467" name="Picture 3" descr="C:\Users\Наталья\Downloads\для проекта _преподаватель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3128" y="1214429"/>
            <a:ext cx="4413848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42"/>
          <p:cNvSpPr txBox="1"/>
          <p:nvPr/>
        </p:nvSpPr>
        <p:spPr>
          <a:xfrm>
            <a:off x="611560" y="2283718"/>
            <a:ext cx="7920880" cy="1872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ontserrat"/>
                <a:cs typeface="Times New Roman" pitchFamily="18" charset="0"/>
                <a:sym typeface="Montserrat"/>
              </a:rPr>
              <a:t>Спасибо за внимание</a:t>
            </a:r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ontserrat"/>
                <a:cs typeface="Times New Roman" pitchFamily="18" charset="0"/>
                <a:sym typeface="Montserrat"/>
              </a:rPr>
              <a:t>!</a:t>
            </a:r>
            <a:endParaRPr lang="ru-RU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Montserrat"/>
              <a:cs typeface="Times New Roman" pitchFamily="18" charset="0"/>
              <a:sym typeface="Montserra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624" y="411510"/>
            <a:ext cx="6508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МАОУ «СОШ №104 г. Челябинска»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3848" y="4515966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Служба психологического сопровождения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Дистанционное образование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algn="just">
              <a:buNone/>
            </a:pPr>
            <a:r>
              <a:rPr lang="ru-RU" sz="1800" dirty="0" smtClean="0"/>
              <a:t>         это целенаправленный, организованный, процесс </a:t>
            </a:r>
            <a:r>
              <a:rPr lang="ru-RU" sz="1800" b="1" dirty="0" smtClean="0"/>
              <a:t>самостоятельного</a:t>
            </a:r>
            <a:r>
              <a:rPr lang="ru-RU" sz="1800" dirty="0" smtClean="0"/>
              <a:t> овладения знаниями, умениями и навыками </a:t>
            </a:r>
            <a:r>
              <a:rPr lang="ru-RU" sz="1800" u="sng" dirty="0" smtClean="0"/>
              <a:t>под руководством</a:t>
            </a:r>
            <a:r>
              <a:rPr lang="ru-RU" sz="1800" dirty="0" smtClean="0"/>
              <a:t> удаленных педагогов.</a:t>
            </a:r>
            <a:endParaRPr lang="ru-RU" sz="18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lang="en"/>
          </a:p>
        </p:txBody>
      </p:sp>
      <p:pic>
        <p:nvPicPr>
          <p:cNvPr id="1026" name="Picture 2" descr="C:\Users\Наталья\Downloads\Depositphotos_173674000_l-2015-compress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38"/>
            <a:ext cx="4287323" cy="2857501"/>
          </a:xfrm>
          <a:prstGeom prst="rect">
            <a:avLst/>
          </a:prstGeom>
          <a:noFill/>
        </p:spPr>
      </p:pic>
      <p:pic>
        <p:nvPicPr>
          <p:cNvPr id="1027" name="Picture 3" descr="C:\Users\Наталья\Downloads\distan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1785932"/>
            <a:ext cx="3143272" cy="31696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lang="en"/>
          </a:p>
        </p:txBody>
      </p:sp>
      <p:pic>
        <p:nvPicPr>
          <p:cNvPr id="2050" name="Picture 2" descr="C:\Users\Наталья\Downloads\на-сайт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14296"/>
            <a:ext cx="8182608" cy="457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7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Основные проблемы, возникающие  в процессе дистанционного обучения</a:t>
            </a:r>
            <a:endParaRPr dirty="0"/>
          </a:p>
        </p:txBody>
      </p:sp>
      <p:sp>
        <p:nvSpPr>
          <p:cNvPr id="316" name="Google Shape;316;p37"/>
          <p:cNvSpPr txBox="1">
            <a:spLocks noGrp="1"/>
          </p:cNvSpPr>
          <p:nvPr>
            <p:ph type="body" idx="1"/>
          </p:nvPr>
        </p:nvSpPr>
        <p:spPr>
          <a:xfrm>
            <a:off x="1214414" y="1071552"/>
            <a:ext cx="7581900" cy="3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Сетевые ученики:</a:t>
            </a:r>
          </a:p>
          <a:p>
            <a:pPr fontAlgn="base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неумение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устанавливать коммуникативное взаимодействие с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другими субъектами процесса обучения в отсутствие визуального контакта;</a:t>
            </a:r>
          </a:p>
          <a:p>
            <a:pPr fontAlgn="base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неумение вести себя на сетевой дискуссии (молчание, агрессивное поведение, неумение отстаивать свое мнение, лаконично и уверенно выступать и пр.);</a:t>
            </a:r>
          </a:p>
          <a:p>
            <a:pPr fontAlgn="base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сложности в личном общении с преподавателем по электронной почте;</a:t>
            </a:r>
          </a:p>
          <a:p>
            <a:pPr fontAlgn="base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трудности восприятия содержания учебного курса;</a:t>
            </a:r>
          </a:p>
          <a:p>
            <a:pPr fontAlgn="base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неумение        организовать себя     и    рационально    спланировать самостоятельную работу с учебными материалами и пр.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17" name="Google Shape;317;p3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7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Основные проблемы, возникающие  в процессе дистанционного обучения</a:t>
            </a:r>
            <a:endParaRPr dirty="0"/>
          </a:p>
        </p:txBody>
      </p:sp>
      <p:sp>
        <p:nvSpPr>
          <p:cNvPr id="316" name="Google Shape;316;p37"/>
          <p:cNvSpPr txBox="1">
            <a:spLocks noGrp="1"/>
          </p:cNvSpPr>
          <p:nvPr>
            <p:ph type="body" idx="1"/>
          </p:nvPr>
        </p:nvSpPr>
        <p:spPr>
          <a:xfrm>
            <a:off x="1104900" y="1277625"/>
            <a:ext cx="7581900" cy="3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Сетевой педагог:</a:t>
            </a:r>
          </a:p>
          <a:p>
            <a:pPr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сложности в организации деятельности сетевых учащихся;</a:t>
            </a:r>
          </a:p>
          <a:p>
            <a:pPr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трудности в выборе стиля общения с отдельными учащимися;</a:t>
            </a:r>
          </a:p>
          <a:p>
            <a:pPr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трудности        в   определении        индивидуальных    особенностей учащихся;</a:t>
            </a:r>
          </a:p>
          <a:p>
            <a:pPr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проблемы повышение мотивации обучения; </a:t>
            </a:r>
          </a:p>
          <a:p>
            <a:pPr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трудности  создания        благоприятного     психологического      климата   при проведении обучения.</a:t>
            </a:r>
          </a:p>
        </p:txBody>
      </p:sp>
      <p:sp>
        <p:nvSpPr>
          <p:cNvPr id="317" name="Google Shape;317;p3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7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Основные проблемы, возникающие  в процессе дистанционного обучения</a:t>
            </a:r>
            <a:endParaRPr dirty="0"/>
          </a:p>
        </p:txBody>
      </p:sp>
      <p:sp>
        <p:nvSpPr>
          <p:cNvPr id="316" name="Google Shape;316;p37"/>
          <p:cNvSpPr txBox="1">
            <a:spLocks noGrp="1"/>
          </p:cNvSpPr>
          <p:nvPr>
            <p:ph type="body" idx="1"/>
          </p:nvPr>
        </p:nvSpPr>
        <p:spPr>
          <a:xfrm>
            <a:off x="1104900" y="1277625"/>
            <a:ext cx="7581900" cy="30223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Родители: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еумение установить контакт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 сетевым учителем в случае возникновения вопросов и проблем;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рудности контроля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 результатами деятельности сетевых учащихся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17" name="Google Shape;317;p3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Проанализировав и обобщив: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2976" y="1071552"/>
            <a:ext cx="7581900" cy="3648300"/>
          </a:xfrm>
        </p:spPr>
        <p:txBody>
          <a:bodyPr/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непривычная форма общения и скорость обмена сообщениями;</a:t>
            </a: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эмоциональная обеднённость контактов; </a:t>
            </a: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затянутость или отсутствие качественной обратной связи;  </a:t>
            </a: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трудности в установлении межличностных контактов в условиях отсутствия визуального контакта; </a:t>
            </a: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соблюдение       норм     и     правил    действующего       в     Интернет телекоммуникационного этикета; </a:t>
            </a: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трудности, связанные с выражением собственных мыслей в условиях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пролонгированного диалога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ограниченности средств 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его организации.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Вопросы для осмысления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596" y="1277625"/>
            <a:ext cx="8258204" cy="3648300"/>
          </a:xfrm>
        </p:spPr>
        <p:txBody>
          <a:bodyPr/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Меняется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ли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как меняется психолого-педагогическое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сопровождение внедрения технологий обучения в условиях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дистанционного обучения?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Кто из участников дистанционного обучения нуждается в психолого-педагогическом сопровождении ?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Что и как рекомендовать участникам дистанционного обучения ?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Куда можно обратиться за психологической помощью?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lliam template">
  <a:themeElements>
    <a:clrScheme name="Custom 347">
      <a:dk1>
        <a:srgbClr val="222222"/>
      </a:dk1>
      <a:lt1>
        <a:srgbClr val="FFFFFF"/>
      </a:lt1>
      <a:dk2>
        <a:srgbClr val="666666"/>
      </a:dk2>
      <a:lt2>
        <a:srgbClr val="F3F3F3"/>
      </a:lt2>
      <a:accent1>
        <a:srgbClr val="FF8700"/>
      </a:accent1>
      <a:accent2>
        <a:srgbClr val="FFB840"/>
      </a:accent2>
      <a:accent3>
        <a:srgbClr val="333333"/>
      </a:accent3>
      <a:accent4>
        <a:srgbClr val="9B9796"/>
      </a:accent4>
      <a:accent5>
        <a:srgbClr val="C9C3BD"/>
      </a:accent5>
      <a:accent6>
        <a:srgbClr val="96C94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1064</TotalTime>
  <Words>482</Words>
  <Application>Microsoft Office PowerPoint</Application>
  <PresentationFormat>Экран (16:9)</PresentationFormat>
  <Paragraphs>83</Paragraphs>
  <Slides>24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William template</vt:lpstr>
      <vt:lpstr>«Формы, способы и средства психолого- педагогического сопровождения дистанционного обучения»</vt:lpstr>
      <vt:lpstr>Презентация PowerPoint</vt:lpstr>
      <vt:lpstr>Дистанционное образование</vt:lpstr>
      <vt:lpstr>Презентация PowerPoint</vt:lpstr>
      <vt:lpstr>Основные проблемы, возникающие  в процессе дистанционного обучения</vt:lpstr>
      <vt:lpstr>Основные проблемы, возникающие  в процессе дистанционного обучения</vt:lpstr>
      <vt:lpstr>Основные проблемы, возникающие  в процессе дистанционного обучения</vt:lpstr>
      <vt:lpstr>Проанализировав и обобщив:</vt:lpstr>
      <vt:lpstr>Вопросы для осмысления</vt:lpstr>
      <vt:lpstr>Презентация PowerPoint</vt:lpstr>
      <vt:lpstr>Психолого-педагогическое сопровождение в условиях дистанционного обучения</vt:lpstr>
      <vt:lpstr>Психолого-педагогическое сопровождение в условиях дистанционного обучения</vt:lpstr>
      <vt:lpstr>Механизмы ликвидации основных проблем дистанционного обучения</vt:lpstr>
      <vt:lpstr>Наша практика. Консультирование</vt:lpstr>
      <vt:lpstr>Наша практика. Приглашение</vt:lpstr>
      <vt:lpstr>Наша практика. Психопросвещение и профилактика</vt:lpstr>
      <vt:lpstr>Наша практика. Психологическая диагностика</vt:lpstr>
      <vt:lpstr>Наша практика. Коррекционно-развивающие встречи.</vt:lpstr>
      <vt:lpstr>Наша практика</vt:lpstr>
      <vt:lpstr>Рекомендации педагогам:</vt:lpstr>
      <vt:lpstr>Рекомендации педагогам:</vt:lpstr>
      <vt:lpstr>Рекомендации родителям: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Психолого-педагогическое сопровождение реализации технологий формирующего и критериального оценивания в условиях дистанционного обучения</dc:title>
  <dc:creator>User</dc:creator>
  <cp:lastModifiedBy>User</cp:lastModifiedBy>
  <cp:revision>82</cp:revision>
  <dcterms:modified xsi:type="dcterms:W3CDTF">2020-09-07T15:06:46Z</dcterms:modified>
</cp:coreProperties>
</file>